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72" r:id="rId2"/>
    <p:sldMasterId id="2147483660" r:id="rId3"/>
  </p:sldMasterIdLst>
  <p:notesMasterIdLst>
    <p:notesMasterId r:id="rId16"/>
  </p:notesMasterIdLst>
  <p:handoutMasterIdLst>
    <p:handoutMasterId r:id="rId17"/>
  </p:handoutMasterIdLst>
  <p:sldIdLst>
    <p:sldId id="925" r:id="rId4"/>
    <p:sldId id="926" r:id="rId5"/>
    <p:sldId id="927" r:id="rId6"/>
    <p:sldId id="928" r:id="rId7"/>
    <p:sldId id="938" r:id="rId8"/>
    <p:sldId id="936" r:id="rId9"/>
    <p:sldId id="937" r:id="rId10"/>
    <p:sldId id="930" r:id="rId11"/>
    <p:sldId id="931" r:id="rId12"/>
    <p:sldId id="932" r:id="rId13"/>
    <p:sldId id="889" r:id="rId14"/>
    <p:sldId id="934" r:id="rId15"/>
  </p:sldIdLst>
  <p:sldSz cx="9144000" cy="5143500" type="screen16x9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009900"/>
    <a:srgbClr val="00FFFF"/>
    <a:srgbClr val="0099CC"/>
    <a:srgbClr val="FF0000"/>
    <a:srgbClr val="FF66CC"/>
    <a:srgbClr val="FF6699"/>
    <a:srgbClr val="E6CED4"/>
    <a:srgbClr val="F3E8EB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Közepesen sötét stílus 2 – 6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Közepesen sötét stílus 2 – 2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Téma alapján készült stílus 1 – 2. jelölőszín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E3FDE45-AF77-4B5C-9715-49D594BDF05E}" styleName="Világos stílus 1 – 2. jelölőszín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Világos stílus 2 – 2. jelölőszín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Világos stílus 3 – 2. jelölőszín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Közepesen sötét stílus 1 – 2. jelölőszín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73A0DAA-6AF3-43AB-8588-CEC1D06C72B9}" styleName="Közepesen sötét stílu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55" autoAdjust="0"/>
    <p:restoredTop sz="85749" autoAdjust="0"/>
  </p:normalViewPr>
  <p:slideViewPr>
    <p:cSldViewPr>
      <p:cViewPr varScale="1">
        <p:scale>
          <a:sx n="96" d="100"/>
          <a:sy n="96" d="100"/>
        </p:scale>
        <p:origin x="780" y="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74539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74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A96DF6-FE73-4F5A-BB1D-C16F0B5FCB68}" type="datetimeFigureOut">
              <a:rPr lang="hu-HU" smtClean="0"/>
              <a:pPr/>
              <a:t>2019.12.01.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20DABB-9312-4DBC-9918-BAE5003D222F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6908689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A374FB-4331-4BE2-B683-BE774ED96153}" type="datetimeFigureOut">
              <a:rPr lang="hu-HU" smtClean="0"/>
              <a:pPr/>
              <a:t>2019.12.01.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8BEB4C-B035-456A-86C7-9B1206397D7D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1363912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289050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Pr>
        <a:solidFill>
          <a:srgbClr val="CC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80000" y="1440001"/>
            <a:ext cx="8784000" cy="1440000"/>
          </a:xfr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900000" y="2880000"/>
            <a:ext cx="8064000" cy="216000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dirty="0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Copyright, 2013 (BioSec Group)</a:t>
            </a: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D6D1578F-A7C8-43D9-B5F7-06174D1DDD64}" type="slidenum">
              <a:rPr lang="hu-HU" smtClean="0"/>
              <a:pPr/>
              <a:t>‹#›</a:t>
            </a:fld>
            <a:endParaRPr lang="hu-HU"/>
          </a:p>
        </p:txBody>
      </p:sp>
      <p:pic>
        <p:nvPicPr>
          <p:cNvPr id="9" name="Kép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173487"/>
            <a:ext cx="2304288" cy="362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717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Copyright, 2013 (BioSec Group)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D6D1578F-A7C8-43D9-B5F7-06174D1DDD6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65530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Copyright, 2013 (BioSec Group)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D6D1578F-A7C8-43D9-B5F7-06174D1DDD6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666415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Copyright, 2013 (BioSec Group)</a:t>
            </a: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D6D1578F-A7C8-43D9-B5F7-06174D1DDD6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261992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154782"/>
            <a:ext cx="2057400" cy="329088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154782"/>
            <a:ext cx="6019800" cy="329088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Copyright, 2013 (BioSec Group)</a:t>
            </a: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D6D1578F-A7C8-43D9-B5F7-06174D1DDD6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836822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Copyright, 2013 (BioSec Group)</a:t>
            </a: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D71B0-9E7D-498B-B1F0-AD55AAED5836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994834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Copyright, 2013 (BioSec Group)</a:t>
            </a: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D71B0-9E7D-498B-B1F0-AD55AAED5836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427555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Copyright, 2013 (BioSec Group)</a:t>
            </a: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D71B0-9E7D-498B-B1F0-AD55AAED5836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724261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Copyright, 2013 (BioSec Group)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D71B0-9E7D-498B-B1F0-AD55AAED5836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130518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Copyright, 2013 (BioSec Group)</a:t>
            </a:r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D71B0-9E7D-498B-B1F0-AD55AAED5836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252000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Copyright, 2013 (BioSec Group)</a:t>
            </a:r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D71B0-9E7D-498B-B1F0-AD55AAED5836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55204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Címdia">
    <p:bg>
      <p:bgPr>
        <a:solidFill>
          <a:srgbClr val="00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80000" y="1440001"/>
            <a:ext cx="8784000" cy="1440000"/>
          </a:xfrm>
        </p:spPr>
        <p:txBody>
          <a:bodyPr anchor="t" anchorCtr="0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900000" y="2880000"/>
            <a:ext cx="8064000" cy="216000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dirty="0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Copyright, 2013 (BioSec Group)</a:t>
            </a: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D6D1578F-A7C8-43D9-B5F7-06174D1DDD64}" type="slidenum">
              <a:rPr lang="hu-HU" smtClean="0"/>
              <a:pPr/>
              <a:t>‹#›</a:t>
            </a:fld>
            <a:endParaRPr lang="hu-HU"/>
          </a:p>
        </p:txBody>
      </p:sp>
      <p:pic>
        <p:nvPicPr>
          <p:cNvPr id="8" name="Kép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202754"/>
            <a:ext cx="2304288" cy="362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5341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Copyright, 2013 (BioSec Group)</a:t>
            </a:r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D71B0-9E7D-498B-B1F0-AD55AAED5836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238904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Copyright, 2013 (BioSec Group)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D71B0-9E7D-498B-B1F0-AD55AAED5836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404998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Copyright, 2013 (BioSec Group)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D71B0-9E7D-498B-B1F0-AD55AAED5836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446053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Copyright, 2013 (BioSec Group)</a:t>
            </a: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D71B0-9E7D-498B-B1F0-AD55AAED5836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898123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Copyright, 2013 (BioSec Group)</a:t>
            </a: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D71B0-9E7D-498B-B1F0-AD55AAED5836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021456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Copyright, 2013 (BioSec Group)</a:t>
            </a: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EF4DB-7661-4F98-870C-F3E6077E3535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616392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Copyright, 2013 (BioSec Group)</a:t>
            </a: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EF4DB-7661-4F98-870C-F3E6077E3535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411850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Copyright, 2013 (BioSec Group)</a:t>
            </a: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EF4DB-7661-4F98-870C-F3E6077E3535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7234213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Copyright, 2013 (BioSec Group)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EF4DB-7661-4F98-870C-F3E6077E3535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716696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Copyright, 2013 (BioSec Group)</a:t>
            </a:r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EF4DB-7661-4F98-870C-F3E6077E3535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55684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hu-HU"/>
              <a:t>Copyright, 2013 (BioSec Group)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D6D1578F-A7C8-43D9-B5F7-06174D1DDD64}" type="slidenum">
              <a:rPr lang="hu-HU" smtClean="0"/>
              <a:pPr/>
              <a:t>‹#›</a:t>
            </a:fld>
            <a:endParaRPr lang="hu-HU"/>
          </a:p>
        </p:txBody>
      </p:sp>
      <p:pic>
        <p:nvPicPr>
          <p:cNvPr id="8" name="Kép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288168"/>
            <a:ext cx="2016256" cy="317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13960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Copyright, 2013 (BioSec Group)</a:t>
            </a:r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EF4DB-7661-4F98-870C-F3E6077E3535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3309849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Copyright, 2013 (BioSec Group)</a:t>
            </a:r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EF4DB-7661-4F98-870C-F3E6077E3535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714601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Copyright, 2013 (BioSec Group)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EF4DB-7661-4F98-870C-F3E6077E3535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741046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Copyright, 2013 (BioSec Group)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EF4DB-7661-4F98-870C-F3E6077E3535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8993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Copyright, 2013 (BioSec Group)</a:t>
            </a: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EF4DB-7661-4F98-870C-F3E6077E3535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0738327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Copyright, 2013 (BioSec Group)</a:t>
            </a: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EF4DB-7661-4F98-870C-F3E6077E3535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48560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Copyright, 2013 (BioSec Group)</a:t>
            </a: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D6D1578F-A7C8-43D9-B5F7-06174D1DDD6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39135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80000" y="900114"/>
            <a:ext cx="4320000" cy="414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4000" y="900114"/>
            <a:ext cx="4320000" cy="414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Copyright, 2013 (BioSec Group)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D6D1578F-A7C8-43D9-B5F7-06174D1DDD6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0809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80000" y="1440000"/>
            <a:ext cx="4320000" cy="360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 marL="1828800" indent="0">
              <a:buNone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4000" y="1440000"/>
            <a:ext cx="4320000" cy="360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Copyright, 2013 (BioSec Group)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D6D1578F-A7C8-43D9-B5F7-06174D1DDD64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8" name="Tartalom helye 2"/>
          <p:cNvSpPr>
            <a:spLocks noGrp="1"/>
          </p:cNvSpPr>
          <p:nvPr>
            <p:ph idx="13"/>
          </p:nvPr>
        </p:nvSpPr>
        <p:spPr>
          <a:xfrm>
            <a:off x="180000" y="900000"/>
            <a:ext cx="8784000" cy="540000"/>
          </a:xfrm>
        </p:spPr>
        <p:txBody>
          <a:bodyPr/>
          <a:lstStyle/>
          <a:p>
            <a:pPr lvl="0"/>
            <a:r>
              <a:rPr lang="hu-HU" dirty="0"/>
              <a:t>Mintaszöveg szerkesztése</a:t>
            </a:r>
          </a:p>
        </p:txBody>
      </p:sp>
      <p:pic>
        <p:nvPicPr>
          <p:cNvPr id="9" name="Kép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000" y="252000"/>
            <a:ext cx="1440000" cy="67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213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Copyright, 2013 (BioSec Group)</a:t>
            </a:r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D6D1578F-A7C8-43D9-B5F7-06174D1DDD6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52894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Copyright, 2013 (BioSec Group)</a:t>
            </a:r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D6D1578F-A7C8-43D9-B5F7-06174D1DDD6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55681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Copyright, 2013 (BioSec Group)</a:t>
            </a:r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D6D1578F-A7C8-43D9-B5F7-06174D1DDD6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84816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gi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180000" y="72000"/>
            <a:ext cx="87840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80000" y="900000"/>
            <a:ext cx="8784000" cy="414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179512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hu-HU"/>
              <a:t>Copyright, 2013 (BioSec Group)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10" name="Dia számának helye 9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12B1A0-1B6A-4535-81EA-4EB0FE5C280D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47448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5" r:id="rId2"/>
    <p:sldLayoutId id="2147483650" r:id="rId3"/>
    <p:sldLayoutId id="2147483651" r:id="rId4"/>
    <p:sldLayoutId id="2147483652" r:id="rId5"/>
    <p:sldLayoutId id="2147483684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rgbClr val="CC00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009900"/>
        </a:buClr>
        <a:buFont typeface="CE Fujitsu Sans Light" pitchFamily="34" charset="-18"/>
        <a:buChar char="•"/>
        <a:defRPr sz="3200" kern="1200">
          <a:solidFill>
            <a:srgbClr val="0099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009900"/>
        </a:buClr>
        <a:buFont typeface="CE Fujitsu Sans Light" pitchFamily="34" charset="-18"/>
        <a:buChar char="•"/>
        <a:defRPr sz="2800" kern="1200">
          <a:solidFill>
            <a:srgbClr val="0099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009900"/>
        </a:buClr>
        <a:buFont typeface="CE Fujitsu Sans Light" pitchFamily="34" charset="-18"/>
        <a:buChar char="•"/>
        <a:defRPr sz="2400" kern="1200">
          <a:solidFill>
            <a:srgbClr val="00990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009900"/>
        </a:buClr>
        <a:buFont typeface="CE Fujitsu Sans Light" pitchFamily="34" charset="-18"/>
        <a:buChar char="•"/>
        <a:defRPr sz="2000" kern="1200">
          <a:solidFill>
            <a:srgbClr val="00990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hu-HU"/>
              <a:t>Copyright, 2013 (BioSec Group)</a:t>
            </a: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CD71B0-9E7D-498B-B1F0-AD55AAED5836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04166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hu-HU"/>
              <a:t>Copyright, 2013 (BioSec Group)</a:t>
            </a: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4EF4DB-7661-4F98-870C-F3E6077E3535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1316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image" Target="../media/image14.jpg"/><Relationship Id="rId7" Type="http://schemas.openxmlformats.org/officeDocument/2006/relationships/image" Target="../media/image1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hyperlink" Target="http://www.facebook.hu/" TargetMode="External"/><Relationship Id="rId5" Type="http://schemas.openxmlformats.org/officeDocument/2006/relationships/hyperlink" Target="http://www.foursys.hu/" TargetMode="External"/><Relationship Id="rId10" Type="http://schemas.openxmlformats.org/officeDocument/2006/relationships/image" Target="../media/image21.gif"/><Relationship Id="rId4" Type="http://schemas.openxmlformats.org/officeDocument/2006/relationships/hyperlink" Target="mailto:istvan.barocsi@foursys.hu" TargetMode="External"/><Relationship Id="rId9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rivacy.microsoft.com/hu-hu/privacystatement/" TargetMode="External"/><Relationship Id="rId2" Type="http://schemas.openxmlformats.org/officeDocument/2006/relationships/hyperlink" Target="http://naih.hu/files/2017-02-17-webaruhaz-tajekoztato-NAIH-2017-1060-V.pdf" TargetMode="External"/><Relationship Id="rId1" Type="http://schemas.openxmlformats.org/officeDocument/2006/relationships/slideLayout" Target="../slideLayouts/slideLayout9.xml"/><Relationship Id="rId5" Type="http://schemas.openxmlformats.org/officeDocument/2006/relationships/hyperlink" Target="https://www.facebook.com/policies/cookies/" TargetMode="Externa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1"/>
          <p:cNvSpPr txBox="1">
            <a:spLocks/>
          </p:cNvSpPr>
          <p:nvPr/>
        </p:nvSpPr>
        <p:spPr>
          <a:xfrm>
            <a:off x="201876" y="4652935"/>
            <a:ext cx="8690603" cy="57694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CC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000" dirty="0">
                <a:solidFill>
                  <a:schemeClr val="accent1">
                    <a:lumMod val="75000"/>
                  </a:schemeClr>
                </a:solidFill>
              </a:rPr>
              <a:t>Barócsi István - Foursys Kft. Adatvédelmi szakértő - DPO </a:t>
            </a:r>
            <a:r>
              <a:rPr lang="hu-HU" sz="1600" dirty="0">
                <a:solidFill>
                  <a:schemeClr val="accent1">
                    <a:lumMod val="75000"/>
                  </a:schemeClr>
                </a:solidFill>
              </a:rPr>
              <a:t>(Data </a:t>
            </a:r>
            <a:r>
              <a:rPr lang="hu-HU" sz="1600" dirty="0" err="1">
                <a:solidFill>
                  <a:schemeClr val="accent1">
                    <a:lumMod val="75000"/>
                  </a:schemeClr>
                </a:solidFill>
              </a:rPr>
              <a:t>Protection</a:t>
            </a:r>
            <a:r>
              <a:rPr lang="hu-HU" sz="16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hu-HU" sz="1600" dirty="0" err="1">
                <a:solidFill>
                  <a:schemeClr val="accent1">
                    <a:lumMod val="75000"/>
                  </a:schemeClr>
                </a:solidFill>
              </a:rPr>
              <a:t>Officer</a:t>
            </a:r>
            <a:r>
              <a:rPr lang="hu-HU" sz="1600" dirty="0">
                <a:solidFill>
                  <a:schemeClr val="accent1">
                    <a:lumMod val="75000"/>
                  </a:schemeClr>
                </a:solidFill>
              </a:rPr>
              <a:t>)</a:t>
            </a:r>
            <a:r>
              <a:rPr lang="hu-HU" sz="2000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pic>
        <p:nvPicPr>
          <p:cNvPr id="11" name="Kép 10">
            <a:extLst>
              <a:ext uri="{FF2B5EF4-FFF2-40B4-BE49-F238E27FC236}">
                <a16:creationId xmlns:a16="http://schemas.microsoft.com/office/drawing/2014/main" id="{57274E97-C4B9-40FB-8606-9207D1345E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625" y="843558"/>
            <a:ext cx="7095799" cy="3778450"/>
          </a:xfrm>
          <a:prstGeom prst="rect">
            <a:avLst/>
          </a:prstGeom>
          <a:solidFill>
            <a:srgbClr val="CC0000"/>
          </a:solidFill>
        </p:spPr>
      </p:pic>
      <p:sp>
        <p:nvSpPr>
          <p:cNvPr id="12" name="Cím 1">
            <a:extLst>
              <a:ext uri="{FF2B5EF4-FFF2-40B4-BE49-F238E27FC236}">
                <a16:creationId xmlns:a16="http://schemas.microsoft.com/office/drawing/2014/main" id="{BB5152D1-737A-4415-A9BF-BD1404804F97}"/>
              </a:ext>
            </a:extLst>
          </p:cNvPr>
          <p:cNvSpPr txBox="1">
            <a:spLocks/>
          </p:cNvSpPr>
          <p:nvPr/>
        </p:nvSpPr>
        <p:spPr>
          <a:xfrm>
            <a:off x="4572000" y="875374"/>
            <a:ext cx="2657702" cy="69331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CC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000" dirty="0">
                <a:solidFill>
                  <a:srgbClr val="FF0000"/>
                </a:solidFill>
              </a:rPr>
              <a:t>GDPR - 2018. május 25. </a:t>
            </a:r>
          </a:p>
          <a:p>
            <a:r>
              <a:rPr lang="hu-HU" sz="2000" dirty="0">
                <a:solidFill>
                  <a:srgbClr val="FF0000"/>
                </a:solidFill>
              </a:rPr>
              <a:t>556 nap tapasztalat  </a:t>
            </a:r>
          </a:p>
        </p:txBody>
      </p:sp>
      <p:cxnSp>
        <p:nvCxnSpPr>
          <p:cNvPr id="14" name="Egyenes összekötő nyíllal 13">
            <a:extLst>
              <a:ext uri="{FF2B5EF4-FFF2-40B4-BE49-F238E27FC236}">
                <a16:creationId xmlns:a16="http://schemas.microsoft.com/office/drawing/2014/main" id="{5DDC5626-4D44-4EBC-94B3-FD7DFB160150}"/>
              </a:ext>
            </a:extLst>
          </p:cNvPr>
          <p:cNvCxnSpPr/>
          <p:nvPr/>
        </p:nvCxnSpPr>
        <p:spPr>
          <a:xfrm flipH="1">
            <a:off x="3491880" y="1131589"/>
            <a:ext cx="83110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ím 1">
            <a:extLst>
              <a:ext uri="{FF2B5EF4-FFF2-40B4-BE49-F238E27FC236}">
                <a16:creationId xmlns:a16="http://schemas.microsoft.com/office/drawing/2014/main" id="{D8B86C6C-8E31-418F-AB20-23ECD0428483}"/>
              </a:ext>
            </a:extLst>
          </p:cNvPr>
          <p:cNvSpPr txBox="1">
            <a:spLocks/>
          </p:cNvSpPr>
          <p:nvPr/>
        </p:nvSpPr>
        <p:spPr>
          <a:xfrm>
            <a:off x="1312087" y="2172394"/>
            <a:ext cx="4620610" cy="35964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CC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000" b="1" dirty="0">
                <a:solidFill>
                  <a:srgbClr val="FF0000"/>
                </a:solidFill>
              </a:rPr>
              <a:t>2 év felkészülési idő volt, a NAIH figyel!!  </a:t>
            </a:r>
          </a:p>
        </p:txBody>
      </p:sp>
      <p:sp>
        <p:nvSpPr>
          <p:cNvPr id="19" name="Nyíl: jobbra mutató 18">
            <a:extLst>
              <a:ext uri="{FF2B5EF4-FFF2-40B4-BE49-F238E27FC236}">
                <a16:creationId xmlns:a16="http://schemas.microsoft.com/office/drawing/2014/main" id="{03E65F16-BBD9-4B7B-894E-0DB2DCD4F012}"/>
              </a:ext>
            </a:extLst>
          </p:cNvPr>
          <p:cNvSpPr/>
          <p:nvPr/>
        </p:nvSpPr>
        <p:spPr>
          <a:xfrm>
            <a:off x="4937497" y="2562968"/>
            <a:ext cx="850543" cy="336658"/>
          </a:xfrm>
          <a:prstGeom prst="rightArrow">
            <a:avLst/>
          </a:prstGeom>
          <a:solidFill>
            <a:srgbClr val="CC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A8AA3971-0C1D-4443-B200-D616CF2FCDDA}"/>
              </a:ext>
            </a:extLst>
          </p:cNvPr>
          <p:cNvSpPr txBox="1"/>
          <p:nvPr/>
        </p:nvSpPr>
        <p:spPr>
          <a:xfrm>
            <a:off x="1422814" y="128781"/>
            <a:ext cx="415729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err="1">
                <a:solidFill>
                  <a:schemeClr val="accent1">
                    <a:lumMod val="50000"/>
                  </a:schemeClr>
                </a:solidFill>
              </a:rPr>
              <a:t>Kerubiel</a:t>
            </a:r>
            <a:r>
              <a:rPr lang="hu-HU" sz="2000" b="1" dirty="0">
                <a:solidFill>
                  <a:schemeClr val="accent1">
                    <a:lumMod val="50000"/>
                  </a:schemeClr>
                </a:solidFill>
              </a:rPr>
              <a:t> szakmai nap: 2019. dec. 02.</a:t>
            </a:r>
          </a:p>
          <a:p>
            <a:endParaRPr lang="hu-HU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964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ím 1">
            <a:extLst>
              <a:ext uri="{FF2B5EF4-FFF2-40B4-BE49-F238E27FC236}">
                <a16:creationId xmlns:a16="http://schemas.microsoft.com/office/drawing/2014/main" id="{BB5152D1-737A-4415-A9BF-BD1404804F97}"/>
              </a:ext>
            </a:extLst>
          </p:cNvPr>
          <p:cNvSpPr txBox="1">
            <a:spLocks/>
          </p:cNvSpPr>
          <p:nvPr/>
        </p:nvSpPr>
        <p:spPr>
          <a:xfrm>
            <a:off x="107504" y="1131589"/>
            <a:ext cx="8208912" cy="397198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CC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GDPR ütemterv  - ezek nagyrésze általában hiányzik…</a:t>
            </a:r>
          </a:p>
          <a:p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I. Felmérési fázis </a:t>
            </a:r>
          </a:p>
          <a:p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- GAP elemzés, jelenlegi helyzet értékelése</a:t>
            </a:r>
          </a:p>
          <a:p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- Adatvédelmi hatásvizsgálat (DPIA), folyamat,</a:t>
            </a:r>
          </a:p>
          <a:p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kontroll és jogi elemzések elvégzése</a:t>
            </a:r>
          </a:p>
          <a:p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- Intézkedési Akcióterv elkészítése</a:t>
            </a:r>
          </a:p>
          <a:p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II. Végrehajtási fázis</a:t>
            </a:r>
          </a:p>
          <a:p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- Az I. fázisban felmért szabályzatok, szerződések frissítése</a:t>
            </a:r>
          </a:p>
          <a:p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- Adatvédelmi incidenskezelési folyamatok egységesítése</a:t>
            </a:r>
          </a:p>
          <a:p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- Oktatási anyagok kidolgozása</a:t>
            </a:r>
          </a:p>
          <a:p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III. Támogatás, </a:t>
            </a:r>
            <a:r>
              <a:rPr lang="hu-HU" sz="2000" dirty="0" err="1">
                <a:solidFill>
                  <a:schemeClr val="accent1">
                    <a:lumMod val="50000"/>
                  </a:schemeClr>
                </a:solidFill>
              </a:rPr>
              <a:t>utánkövetés</a:t>
            </a:r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, DPO feladatok</a:t>
            </a:r>
          </a:p>
          <a:p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- Jogi és informatikai szakértői segítség a hatósági eljárásokban</a:t>
            </a:r>
          </a:p>
          <a:p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- Adatvédelmi és adatbiztonsági képzések / DPO feladatok </a:t>
            </a:r>
            <a:r>
              <a:rPr lang="hu-HU" sz="2000" dirty="0" err="1">
                <a:solidFill>
                  <a:schemeClr val="accent1">
                    <a:lumMod val="50000"/>
                  </a:schemeClr>
                </a:solidFill>
              </a:rPr>
              <a:t>szerz</a:t>
            </a:r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. keretben 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777685BB-16BE-485C-B3AC-7A12E05073F7}"/>
              </a:ext>
            </a:extLst>
          </p:cNvPr>
          <p:cNvSpPr txBox="1"/>
          <p:nvPr/>
        </p:nvSpPr>
        <p:spPr>
          <a:xfrm>
            <a:off x="6904056" y="3870184"/>
            <a:ext cx="18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b="1" dirty="0">
                <a:solidFill>
                  <a:schemeClr val="bg1"/>
                </a:solidFill>
              </a:rPr>
              <a:t>2018. május 26. </a:t>
            </a:r>
          </a:p>
        </p:txBody>
      </p:sp>
      <p:sp>
        <p:nvSpPr>
          <p:cNvPr id="13" name="Cím 1">
            <a:extLst>
              <a:ext uri="{FF2B5EF4-FFF2-40B4-BE49-F238E27FC236}">
                <a16:creationId xmlns:a16="http://schemas.microsoft.com/office/drawing/2014/main" id="{3E5E7032-878A-4A87-9EE6-85210F66878A}"/>
              </a:ext>
            </a:extLst>
          </p:cNvPr>
          <p:cNvSpPr txBox="1">
            <a:spLocks/>
          </p:cNvSpPr>
          <p:nvPr/>
        </p:nvSpPr>
        <p:spPr>
          <a:xfrm>
            <a:off x="3967808" y="3517321"/>
            <a:ext cx="5176192" cy="63968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CC0000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6" name="Szövegdoboz 15">
            <a:extLst>
              <a:ext uri="{FF2B5EF4-FFF2-40B4-BE49-F238E27FC236}">
                <a16:creationId xmlns:a16="http://schemas.microsoft.com/office/drawing/2014/main" id="{7CEEBBA2-E81F-44BD-8EC6-323497C17980}"/>
              </a:ext>
            </a:extLst>
          </p:cNvPr>
          <p:cNvSpPr txBox="1"/>
          <p:nvPr/>
        </p:nvSpPr>
        <p:spPr>
          <a:xfrm>
            <a:off x="1422814" y="128781"/>
            <a:ext cx="415729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err="1">
                <a:solidFill>
                  <a:schemeClr val="accent1">
                    <a:lumMod val="50000"/>
                  </a:schemeClr>
                </a:solidFill>
              </a:rPr>
              <a:t>Kerubiel</a:t>
            </a:r>
            <a:r>
              <a:rPr lang="hu-HU" sz="2000" b="1" dirty="0">
                <a:solidFill>
                  <a:schemeClr val="accent1">
                    <a:lumMod val="50000"/>
                  </a:schemeClr>
                </a:solidFill>
              </a:rPr>
              <a:t> szakmai nap: 2019. dec. 02.</a:t>
            </a:r>
          </a:p>
          <a:p>
            <a:endParaRPr lang="hu-HU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7" name="Kép 16">
            <a:extLst>
              <a:ext uri="{FF2B5EF4-FFF2-40B4-BE49-F238E27FC236}">
                <a16:creationId xmlns:a16="http://schemas.microsoft.com/office/drawing/2014/main" id="{88EB49CE-BEDE-47A3-A613-108C8CD313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1275606"/>
            <a:ext cx="2220764" cy="2220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357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1"/>
          <p:cNvSpPr txBox="1">
            <a:spLocks/>
          </p:cNvSpPr>
          <p:nvPr/>
        </p:nvSpPr>
        <p:spPr>
          <a:xfrm>
            <a:off x="1908680" y="771550"/>
            <a:ext cx="5111592" cy="72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CC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800" dirty="0"/>
              <a:t>IT biztonsági kockázatok hatása</a:t>
            </a:r>
          </a:p>
        </p:txBody>
      </p:sp>
      <p:sp>
        <p:nvSpPr>
          <p:cNvPr id="8" name="Tartalom helye 2"/>
          <p:cNvSpPr txBox="1">
            <a:spLocks/>
          </p:cNvSpPr>
          <p:nvPr/>
        </p:nvSpPr>
        <p:spPr>
          <a:xfrm>
            <a:off x="107504" y="1168062"/>
            <a:ext cx="4752040" cy="42120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009900"/>
              </a:buClr>
              <a:buFont typeface="CE Fujitsu Sans Light" pitchFamily="34" charset="-18"/>
              <a:buChar char="•"/>
              <a:defRPr sz="3200" kern="1200">
                <a:solidFill>
                  <a:srgbClr val="0099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009900"/>
              </a:buClr>
              <a:buFont typeface="CE Fujitsu Sans Light" pitchFamily="34" charset="-18"/>
              <a:buChar char="•"/>
              <a:defRPr sz="2800" kern="1200">
                <a:solidFill>
                  <a:srgbClr val="0099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009900"/>
              </a:buClr>
              <a:buFont typeface="CE Fujitsu Sans Light" pitchFamily="34" charset="-18"/>
              <a:buChar char="•"/>
              <a:defRPr sz="2400" kern="1200">
                <a:solidFill>
                  <a:srgbClr val="0099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009900"/>
              </a:buClr>
              <a:buFont typeface="CE Fujitsu Sans Light" pitchFamily="34" charset="-18"/>
              <a:buChar char="•"/>
              <a:defRPr sz="2000" kern="1200">
                <a:solidFill>
                  <a:srgbClr val="0099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1">
                  <a:lumMod val="75000"/>
                </a:schemeClr>
              </a:buClr>
            </a:pPr>
            <a:r>
              <a:rPr lang="hu-HU" sz="2400" dirty="0">
                <a:solidFill>
                  <a:schemeClr val="accent1">
                    <a:lumMod val="75000"/>
                  </a:schemeClr>
                </a:solidFill>
              </a:rPr>
              <a:t>Zavar a folyamatokban 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hu-HU" sz="2400" dirty="0">
                <a:solidFill>
                  <a:schemeClr val="accent1">
                    <a:lumMod val="75000"/>
                  </a:schemeClr>
                </a:solidFill>
              </a:rPr>
              <a:t>Üzemkiesés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hu-HU" sz="2400" dirty="0">
                <a:solidFill>
                  <a:schemeClr val="accent1">
                    <a:lumMod val="75000"/>
                  </a:schemeClr>
                </a:solidFill>
              </a:rPr>
              <a:t>Adatvesztés</a:t>
            </a:r>
          </a:p>
          <a:p>
            <a:pPr lvl="1">
              <a:buClr>
                <a:schemeClr val="accent1">
                  <a:lumMod val="75000"/>
                </a:schemeClr>
              </a:buClr>
            </a:pPr>
            <a:r>
              <a:rPr lang="hu-HU" sz="2000" dirty="0">
                <a:solidFill>
                  <a:schemeClr val="accent1">
                    <a:lumMod val="75000"/>
                  </a:schemeClr>
                </a:solidFill>
              </a:rPr>
              <a:t>Szellemi tulajdon sérülése</a:t>
            </a:r>
          </a:p>
          <a:p>
            <a:pPr lvl="1">
              <a:buClr>
                <a:schemeClr val="accent1">
                  <a:lumMod val="75000"/>
                </a:schemeClr>
              </a:buClr>
            </a:pPr>
            <a:r>
              <a:rPr lang="hu-HU" sz="2000" dirty="0">
                <a:solidFill>
                  <a:schemeClr val="accent1">
                    <a:lumMod val="75000"/>
                  </a:schemeClr>
                </a:solidFill>
              </a:rPr>
              <a:t>Stratégia dokumentumok elvesztése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hu-HU" sz="2400" dirty="0">
                <a:solidFill>
                  <a:schemeClr val="accent1">
                    <a:lumMod val="75000"/>
                  </a:schemeClr>
                </a:solidFill>
              </a:rPr>
              <a:t>Időkiesés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hu-HU" sz="2400" dirty="0">
                <a:solidFill>
                  <a:schemeClr val="accent1">
                    <a:lumMod val="75000"/>
                  </a:schemeClr>
                </a:solidFill>
              </a:rPr>
              <a:t>Pénzbeli veszteség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hu-HU" sz="2400" dirty="0">
                <a:solidFill>
                  <a:schemeClr val="accent1">
                    <a:lumMod val="75000"/>
                  </a:schemeClr>
                </a:solidFill>
              </a:rPr>
              <a:t>Üzletvesztés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r>
              <a:rPr lang="hu-HU" sz="2400" dirty="0">
                <a:solidFill>
                  <a:schemeClr val="accent1">
                    <a:lumMod val="75000"/>
                  </a:schemeClr>
                </a:solidFill>
              </a:rPr>
              <a:t>Arculatvesztés</a:t>
            </a:r>
          </a:p>
          <a:p>
            <a:pPr marL="342900" lvl="1" indent="-342900">
              <a:buClr>
                <a:schemeClr val="accent1">
                  <a:lumMod val="75000"/>
                </a:schemeClr>
              </a:buClr>
            </a:pPr>
            <a:r>
              <a:rPr lang="hu-HU" sz="2400" dirty="0">
                <a:solidFill>
                  <a:schemeClr val="accent1">
                    <a:lumMod val="75000"/>
                  </a:schemeClr>
                </a:solidFill>
              </a:rPr>
              <a:t>Hírnév, bizalom elvesztése</a:t>
            </a: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4788024" y="1203598"/>
            <a:ext cx="1554613" cy="2887663"/>
          </a:xfrm>
          <a:custGeom>
            <a:avLst/>
            <a:gdLst>
              <a:gd name="G0" fmla="+- 11083 0 0"/>
              <a:gd name="G1" fmla="+- 4101 0 0"/>
              <a:gd name="G2" fmla="+- 21600 0 4101"/>
              <a:gd name="G3" fmla="+- 10800 0 4101"/>
              <a:gd name="G4" fmla="+- 21600 0 11083"/>
              <a:gd name="G5" fmla="*/ G4 G3 10800"/>
              <a:gd name="G6" fmla="+- 21600 0 G5"/>
              <a:gd name="T0" fmla="*/ 11083 w 21600"/>
              <a:gd name="T1" fmla="*/ 0 h 21600"/>
              <a:gd name="T2" fmla="*/ 0 w 21600"/>
              <a:gd name="T3" fmla="*/ 10800 h 21600"/>
              <a:gd name="T4" fmla="*/ 11083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1083" y="0"/>
                </a:moveTo>
                <a:lnTo>
                  <a:pt x="11083" y="4101"/>
                </a:lnTo>
                <a:lnTo>
                  <a:pt x="3375" y="4101"/>
                </a:lnTo>
                <a:lnTo>
                  <a:pt x="3375" y="17499"/>
                </a:lnTo>
                <a:lnTo>
                  <a:pt x="11083" y="17499"/>
                </a:lnTo>
                <a:lnTo>
                  <a:pt x="11083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4101"/>
                </a:moveTo>
                <a:lnTo>
                  <a:pt x="1350" y="17499"/>
                </a:lnTo>
                <a:lnTo>
                  <a:pt x="2700" y="17499"/>
                </a:lnTo>
                <a:lnTo>
                  <a:pt x="2700" y="4101"/>
                </a:lnTo>
                <a:close/>
              </a:path>
              <a:path w="21600" h="21600">
                <a:moveTo>
                  <a:pt x="0" y="4101"/>
                </a:moveTo>
                <a:lnTo>
                  <a:pt x="0" y="17499"/>
                </a:lnTo>
                <a:lnTo>
                  <a:pt x="675" y="17499"/>
                </a:lnTo>
                <a:lnTo>
                  <a:pt x="675" y="4101"/>
                </a:lnTo>
                <a:close/>
              </a:path>
            </a:pathLst>
          </a:custGeom>
          <a:solidFill>
            <a:srgbClr val="CC0000"/>
          </a:soli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marL="369888" lvl="1" algn="l" rtl="0" fontAlgn="base">
              <a:spcBef>
                <a:spcPct val="50000"/>
              </a:spcBef>
              <a:buClr>
                <a:srgbClr val="99CCBE"/>
              </a:buClr>
              <a:buFont typeface="Wingdings" pitchFamily="2" charset="2"/>
              <a:buNone/>
            </a:pPr>
            <a:endParaRPr kumimoji="0" lang="hu-HU" b="1" dirty="0">
              <a:solidFill>
                <a:schemeClr val="tx1"/>
              </a:solidFill>
              <a:latin typeface="CE Fujitsu Sans" pitchFamily="34" charset="-18"/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6444208" y="1635646"/>
            <a:ext cx="210160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 Fujitsu Sans Medium" pitchFamily="34" charset="-18"/>
              </a:rPr>
              <a:t>A biztonsági kockázatok veszélyeztetik az IT által kínált óriási előnyöket!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D2812991-4EF0-4A89-8521-7051BDD8EB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027" y="4111156"/>
            <a:ext cx="1765127" cy="992421"/>
          </a:xfrm>
          <a:prstGeom prst="rect">
            <a:avLst/>
          </a:prstGeom>
        </p:spPr>
      </p:pic>
      <p:sp>
        <p:nvSpPr>
          <p:cNvPr id="12" name="Szövegdoboz 11">
            <a:extLst>
              <a:ext uri="{FF2B5EF4-FFF2-40B4-BE49-F238E27FC236}">
                <a16:creationId xmlns:a16="http://schemas.microsoft.com/office/drawing/2014/main" id="{0286EBFF-F38A-48AA-8D1D-948D83368DDE}"/>
              </a:ext>
            </a:extLst>
          </p:cNvPr>
          <p:cNvSpPr txBox="1"/>
          <p:nvPr/>
        </p:nvSpPr>
        <p:spPr>
          <a:xfrm>
            <a:off x="1422814" y="128781"/>
            <a:ext cx="415729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err="1">
                <a:solidFill>
                  <a:schemeClr val="accent1">
                    <a:lumMod val="50000"/>
                  </a:schemeClr>
                </a:solidFill>
              </a:rPr>
              <a:t>Kerubiel</a:t>
            </a:r>
            <a:r>
              <a:rPr lang="hu-HU" sz="2000" b="1" dirty="0">
                <a:solidFill>
                  <a:schemeClr val="accent1">
                    <a:lumMod val="50000"/>
                  </a:schemeClr>
                </a:solidFill>
              </a:rPr>
              <a:t> szakmai nap: 2019. dec. 02.</a:t>
            </a:r>
          </a:p>
          <a:p>
            <a:endParaRPr lang="hu-HU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946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0684" y="2715766"/>
            <a:ext cx="2163316" cy="2387811"/>
          </a:xfrm>
          <a:prstGeom prst="rect">
            <a:avLst/>
          </a:prstGeom>
        </p:spPr>
      </p:pic>
      <p:sp>
        <p:nvSpPr>
          <p:cNvPr id="9" name="Cím 1"/>
          <p:cNvSpPr txBox="1">
            <a:spLocks/>
          </p:cNvSpPr>
          <p:nvPr/>
        </p:nvSpPr>
        <p:spPr>
          <a:xfrm>
            <a:off x="1188600" y="1059662"/>
            <a:ext cx="8784000" cy="72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CC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dirty="0"/>
              <a:t>Köszönöm a figyelmet!</a:t>
            </a:r>
          </a:p>
        </p:txBody>
      </p:sp>
      <p:sp>
        <p:nvSpPr>
          <p:cNvPr id="11" name="Szövegdoboz 10"/>
          <p:cNvSpPr txBox="1"/>
          <p:nvPr/>
        </p:nvSpPr>
        <p:spPr>
          <a:xfrm>
            <a:off x="4339632" y="1797660"/>
            <a:ext cx="4023987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000" b="1" dirty="0" err="1">
                <a:solidFill>
                  <a:schemeClr val="accent1">
                    <a:lumMod val="75000"/>
                  </a:schemeClr>
                </a:solidFill>
              </a:rPr>
              <a:t>Foursys</a:t>
            </a:r>
            <a:r>
              <a:rPr lang="hu-HU" sz="2000" b="1" dirty="0">
                <a:solidFill>
                  <a:schemeClr val="accent1">
                    <a:lumMod val="75000"/>
                  </a:schemeClr>
                </a:solidFill>
              </a:rPr>
              <a:t> Kft.</a:t>
            </a:r>
          </a:p>
          <a:p>
            <a:r>
              <a:rPr lang="hu-HU" sz="2000" dirty="0">
                <a:solidFill>
                  <a:schemeClr val="accent1">
                    <a:lumMod val="75000"/>
                  </a:schemeClr>
                </a:solidFill>
              </a:rPr>
              <a:t>1152 Bp., Szentmihályi út 167-169.</a:t>
            </a:r>
          </a:p>
          <a:p>
            <a:r>
              <a:rPr lang="hu-HU" sz="2000" dirty="0">
                <a:solidFill>
                  <a:schemeClr val="accent1">
                    <a:lumMod val="75000"/>
                  </a:schemeClr>
                </a:solidFill>
              </a:rPr>
              <a:t>Tel.:	+36 30 599 2898</a:t>
            </a:r>
          </a:p>
          <a:p>
            <a:r>
              <a:rPr lang="hu-HU" sz="2000" dirty="0">
                <a:solidFill>
                  <a:schemeClr val="accent1">
                    <a:lumMod val="75000"/>
                  </a:schemeClr>
                </a:solidFill>
              </a:rPr>
              <a:t>E-mail:	</a:t>
            </a:r>
            <a:r>
              <a:rPr lang="hu-HU" sz="2000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istvan.barocsi@foursys.hu</a:t>
            </a:r>
            <a:endParaRPr lang="hu-HU" sz="20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hu-HU" sz="2000" dirty="0">
                <a:solidFill>
                  <a:schemeClr val="accent1">
                    <a:lumMod val="75000"/>
                  </a:schemeClr>
                </a:solidFill>
              </a:rPr>
              <a:t>Honlap:  </a:t>
            </a:r>
            <a:r>
              <a:rPr lang="hu-HU" sz="2000" dirty="0">
                <a:solidFill>
                  <a:srgbClr val="009900"/>
                </a:solidFill>
                <a:hlinkClick r:id="rId5"/>
              </a:rPr>
              <a:t>www.foursys.hu</a:t>
            </a:r>
            <a:endParaRPr lang="hu-HU" sz="2000" dirty="0">
              <a:solidFill>
                <a:srgbClr val="009900"/>
              </a:solidFill>
            </a:endParaRPr>
          </a:p>
          <a:p>
            <a:r>
              <a:rPr lang="hu-HU" sz="2000" dirty="0">
                <a:solidFill>
                  <a:schemeClr val="accent1">
                    <a:lumMod val="75000"/>
                  </a:schemeClr>
                </a:solidFill>
              </a:rPr>
              <a:t>Facebook:</a:t>
            </a:r>
            <a:r>
              <a:rPr lang="hu-HU" sz="2000" dirty="0">
                <a:solidFill>
                  <a:srgbClr val="009900"/>
                </a:solidFill>
              </a:rPr>
              <a:t> </a:t>
            </a:r>
            <a:r>
              <a:rPr lang="hu-HU" sz="2000" dirty="0">
                <a:solidFill>
                  <a:srgbClr val="009900"/>
                </a:solidFill>
                <a:hlinkClick r:id="rId6"/>
              </a:rPr>
              <a:t>www.facebook.hu/foursys</a:t>
            </a:r>
            <a:endParaRPr lang="hu-HU" sz="2000" dirty="0">
              <a:solidFill>
                <a:srgbClr val="009900"/>
              </a:solidFill>
            </a:endParaRPr>
          </a:p>
          <a:p>
            <a:endParaRPr lang="hu-HU" sz="2000" dirty="0">
              <a:solidFill>
                <a:srgbClr val="009900"/>
              </a:solidFill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00" y="4275641"/>
            <a:ext cx="8402756" cy="384341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94DA1F32-5F5D-47FA-9CE8-7884964C991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4137"/>
            <a:ext cx="962657" cy="957453"/>
          </a:xfrm>
          <a:prstGeom prst="rect">
            <a:avLst/>
          </a:prstGeom>
        </p:spPr>
      </p:pic>
      <p:pic>
        <p:nvPicPr>
          <p:cNvPr id="13" name="Kép 12">
            <a:extLst>
              <a:ext uri="{FF2B5EF4-FFF2-40B4-BE49-F238E27FC236}">
                <a16:creationId xmlns:a16="http://schemas.microsoft.com/office/drawing/2014/main" id="{150072ED-DD06-4A22-9753-8099ED9BB58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95909"/>
            <a:ext cx="3279375" cy="573579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AF16D3D1-BCD4-4E4C-8D32-23A894D618B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501" y="1711510"/>
            <a:ext cx="2571750" cy="2219325"/>
          </a:xfrm>
          <a:prstGeom prst="rect">
            <a:avLst/>
          </a:prstGeom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6F623938-033C-4573-87A6-459D3CEE2B95}"/>
              </a:ext>
            </a:extLst>
          </p:cNvPr>
          <p:cNvSpPr txBox="1"/>
          <p:nvPr/>
        </p:nvSpPr>
        <p:spPr>
          <a:xfrm>
            <a:off x="1422814" y="128781"/>
            <a:ext cx="415729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err="1">
                <a:solidFill>
                  <a:schemeClr val="accent1">
                    <a:lumMod val="50000"/>
                  </a:schemeClr>
                </a:solidFill>
              </a:rPr>
              <a:t>Kerubiel</a:t>
            </a:r>
            <a:r>
              <a:rPr lang="hu-HU" sz="2000" b="1" dirty="0">
                <a:solidFill>
                  <a:schemeClr val="accent1">
                    <a:lumMod val="50000"/>
                  </a:schemeClr>
                </a:solidFill>
              </a:rPr>
              <a:t> szakmai nap: 2019. dec. 02.</a:t>
            </a:r>
          </a:p>
          <a:p>
            <a:endParaRPr lang="hu-HU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041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ím 1">
            <a:extLst>
              <a:ext uri="{FF2B5EF4-FFF2-40B4-BE49-F238E27FC236}">
                <a16:creationId xmlns:a16="http://schemas.microsoft.com/office/drawing/2014/main" id="{BB5152D1-737A-4415-A9BF-BD1404804F97}"/>
              </a:ext>
            </a:extLst>
          </p:cNvPr>
          <p:cNvSpPr txBox="1">
            <a:spLocks/>
          </p:cNvSpPr>
          <p:nvPr/>
        </p:nvSpPr>
        <p:spPr>
          <a:xfrm>
            <a:off x="323528" y="2139702"/>
            <a:ext cx="8496944" cy="248099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CC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Módszertan</a:t>
            </a:r>
          </a:p>
          <a:p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Nincs sablon (sajnos)!!</a:t>
            </a:r>
          </a:p>
          <a:p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…bár sokan úgy gondolják…</a:t>
            </a:r>
          </a:p>
          <a:p>
            <a:endParaRPr lang="hu-HU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Tx/>
              <a:buChar char="-"/>
            </a:pPr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Csapatmunka (Menedzsment, Informatika, Jog, HR, …és még sokan mások)</a:t>
            </a:r>
          </a:p>
          <a:p>
            <a:pPr marL="342900" indent="-342900">
              <a:buFontTx/>
              <a:buChar char="-"/>
            </a:pPr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Brit módszertan 12 lépés (magánszemélyek jogai, adatvédelem tervezése, DPO szerepe</a:t>
            </a:r>
          </a:p>
          <a:p>
            <a:pPr marL="342900" indent="-342900">
              <a:buFontTx/>
              <a:buChar char="-"/>
            </a:pPr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Gazdasági szereplőknél (min. adatvédelmi hatáselemzés + DPO)  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8A6B7A73-B3AA-474E-BFC9-B338279D10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796" y="1090481"/>
            <a:ext cx="2879888" cy="1904926"/>
          </a:xfrm>
          <a:prstGeom prst="rect">
            <a:avLst/>
          </a:prstGeom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66EE1AEA-40DC-4F1E-ABEB-940649800A14}"/>
              </a:ext>
            </a:extLst>
          </p:cNvPr>
          <p:cNvSpPr txBox="1"/>
          <p:nvPr/>
        </p:nvSpPr>
        <p:spPr>
          <a:xfrm>
            <a:off x="1422814" y="128781"/>
            <a:ext cx="415729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err="1">
                <a:solidFill>
                  <a:schemeClr val="accent1">
                    <a:lumMod val="50000"/>
                  </a:schemeClr>
                </a:solidFill>
              </a:rPr>
              <a:t>Kerubiel</a:t>
            </a:r>
            <a:r>
              <a:rPr lang="hu-HU" sz="2000" b="1" dirty="0">
                <a:solidFill>
                  <a:schemeClr val="accent1">
                    <a:lumMod val="50000"/>
                  </a:schemeClr>
                </a:solidFill>
              </a:rPr>
              <a:t> szakmai nap: 2019. dec. 02.</a:t>
            </a:r>
          </a:p>
          <a:p>
            <a:endParaRPr lang="hu-HU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850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ím 1">
            <a:extLst>
              <a:ext uri="{FF2B5EF4-FFF2-40B4-BE49-F238E27FC236}">
                <a16:creationId xmlns:a16="http://schemas.microsoft.com/office/drawing/2014/main" id="{BB5152D1-737A-4415-A9BF-BD1404804F97}"/>
              </a:ext>
            </a:extLst>
          </p:cNvPr>
          <p:cNvSpPr txBox="1">
            <a:spLocks/>
          </p:cNvSpPr>
          <p:nvPr/>
        </p:nvSpPr>
        <p:spPr>
          <a:xfrm>
            <a:off x="395536" y="1561983"/>
            <a:ext cx="8208912" cy="238781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CC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Mire lehet szükség a megfeleléshez?</a:t>
            </a:r>
          </a:p>
          <a:p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342900" indent="-342900">
              <a:buFontTx/>
              <a:buChar char="-"/>
            </a:pPr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adatkezelési nyilvántartás</a:t>
            </a:r>
          </a:p>
          <a:p>
            <a:pPr marL="342900" indent="-342900">
              <a:buFontTx/>
              <a:buChar char="-"/>
            </a:pPr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adatvédelmi hatásvizsgálat</a:t>
            </a:r>
          </a:p>
          <a:p>
            <a:pPr marL="342900" indent="-342900">
              <a:buFontTx/>
              <a:buChar char="-"/>
            </a:pPr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információs portál</a:t>
            </a:r>
          </a:p>
          <a:p>
            <a:pPr marL="342900" indent="-342900">
              <a:buFontTx/>
              <a:buChar char="-"/>
            </a:pPr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oktatás, IT tudatosság</a:t>
            </a:r>
          </a:p>
          <a:p>
            <a:pPr marL="342900" indent="-342900">
              <a:buFontTx/>
              <a:buChar char="-"/>
            </a:pPr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adatvédelmi szabályzat kialakítása, átírása</a:t>
            </a:r>
          </a:p>
          <a:p>
            <a:pPr marL="342900" indent="-342900">
              <a:buFontTx/>
              <a:buChar char="-"/>
            </a:pPr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független DPO  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F25C6FF2-6840-4136-AD5C-BB9599340FA4}"/>
              </a:ext>
            </a:extLst>
          </p:cNvPr>
          <p:cNvSpPr txBox="1"/>
          <p:nvPr/>
        </p:nvSpPr>
        <p:spPr>
          <a:xfrm>
            <a:off x="1422814" y="128781"/>
            <a:ext cx="415729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err="1">
                <a:solidFill>
                  <a:schemeClr val="accent1">
                    <a:lumMod val="50000"/>
                  </a:schemeClr>
                </a:solidFill>
              </a:rPr>
              <a:t>Kerubiel</a:t>
            </a:r>
            <a:r>
              <a:rPr lang="hu-HU" sz="2000" b="1" dirty="0">
                <a:solidFill>
                  <a:schemeClr val="accent1">
                    <a:lumMod val="50000"/>
                  </a:schemeClr>
                </a:solidFill>
              </a:rPr>
              <a:t> szakmai nap: 2019. dec. 02.</a:t>
            </a:r>
          </a:p>
          <a:p>
            <a:endParaRPr lang="hu-HU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8FD065F4-D76C-4F77-A1C8-5B396A1913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699542"/>
            <a:ext cx="4572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064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ím 1">
            <a:extLst>
              <a:ext uri="{FF2B5EF4-FFF2-40B4-BE49-F238E27FC236}">
                <a16:creationId xmlns:a16="http://schemas.microsoft.com/office/drawing/2014/main" id="{BB5152D1-737A-4415-A9BF-BD1404804F97}"/>
              </a:ext>
            </a:extLst>
          </p:cNvPr>
          <p:cNvSpPr txBox="1">
            <a:spLocks/>
          </p:cNvSpPr>
          <p:nvPr/>
        </p:nvSpPr>
        <p:spPr>
          <a:xfrm>
            <a:off x="323528" y="987574"/>
            <a:ext cx="8208912" cy="260985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CC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Tapasztalatok</a:t>
            </a:r>
          </a:p>
          <a:p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342900" indent="-342900">
              <a:buFontTx/>
              <a:buChar char="-"/>
            </a:pPr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A cégek 28%-a nem tudta miről van szó</a:t>
            </a:r>
          </a:p>
          <a:p>
            <a:pPr marL="342900" indent="-342900">
              <a:buFontTx/>
              <a:buChar char="-"/>
            </a:pPr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Incidensek száma: 271 </a:t>
            </a:r>
            <a:r>
              <a:rPr lang="hu-HU" sz="1400" dirty="0">
                <a:solidFill>
                  <a:schemeClr val="accent1">
                    <a:lumMod val="50000"/>
                  </a:schemeClr>
                </a:solidFill>
              </a:rPr>
              <a:t>(2019.jan.)</a:t>
            </a:r>
          </a:p>
          <a:p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60% alacsony szintű, 27% közepes, 13% komoly</a:t>
            </a:r>
          </a:p>
          <a:p>
            <a:pPr marL="342900" indent="-342900">
              <a:buFontTx/>
              <a:buChar char="-"/>
            </a:pPr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A célzott támadások 74%-a email-en keresztül érkezik</a:t>
            </a:r>
          </a:p>
          <a:p>
            <a:pPr marL="342900" indent="-342900">
              <a:buFontTx/>
              <a:buChar char="-"/>
            </a:pPr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Napi 200ezer </a:t>
            </a:r>
            <a:r>
              <a:rPr lang="hu-HU" sz="2000" dirty="0" err="1">
                <a:solidFill>
                  <a:schemeClr val="accent1">
                    <a:lumMod val="50000"/>
                  </a:schemeClr>
                </a:solidFill>
              </a:rPr>
              <a:t>malware</a:t>
            </a:r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 (káros szoftver) pl.: vírus, féreg, kémprogram</a:t>
            </a:r>
          </a:p>
          <a:p>
            <a:pPr marL="342900" indent="-342900">
              <a:buFontTx/>
              <a:buChar char="-"/>
            </a:pPr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SQL injekció az egyik leggyakoribb sérülékenység </a:t>
            </a:r>
            <a:r>
              <a:rPr lang="hu-HU" sz="1800" dirty="0">
                <a:solidFill>
                  <a:schemeClr val="accent1">
                    <a:lumMod val="50000"/>
                  </a:schemeClr>
                </a:solidFill>
              </a:rPr>
              <a:t>(nem adat, hanem utasítás)</a:t>
            </a:r>
          </a:p>
        </p:txBody>
      </p:sp>
      <p:sp>
        <p:nvSpPr>
          <p:cNvPr id="9" name="Cím 1">
            <a:extLst>
              <a:ext uri="{FF2B5EF4-FFF2-40B4-BE49-F238E27FC236}">
                <a16:creationId xmlns:a16="http://schemas.microsoft.com/office/drawing/2014/main" id="{4A10A7D7-AA36-4D35-8050-198C96A8227F}"/>
              </a:ext>
            </a:extLst>
          </p:cNvPr>
          <p:cNvSpPr txBox="1">
            <a:spLocks/>
          </p:cNvSpPr>
          <p:nvPr/>
        </p:nvSpPr>
        <p:spPr>
          <a:xfrm>
            <a:off x="188767" y="3407916"/>
            <a:ext cx="8208912" cy="196178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CC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Kedves</a:t>
            </a:r>
            <a:r>
              <a:rPr lang="hu-HU" dirty="0"/>
              <a:t> </a:t>
            </a:r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István!</a:t>
            </a:r>
          </a:p>
          <a:p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… nem gondolom, hogy a törvény vonatkozna ránk, így nem tartom szükségesnek, hogy a társaságunktól valaki konzultáljon erről!</a:t>
            </a:r>
          </a:p>
          <a:p>
            <a:pPr marL="342900" indent="-342900">
              <a:buFontTx/>
              <a:buChar char="-"/>
            </a:pPr>
            <a:endParaRPr lang="hu-HU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A5AD91D1-C950-4B7C-B58B-20EE94B130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007" y="463427"/>
            <a:ext cx="3645993" cy="2021274"/>
          </a:xfrm>
          <a:prstGeom prst="rect">
            <a:avLst/>
          </a:prstGeom>
        </p:spPr>
      </p:pic>
      <p:sp>
        <p:nvSpPr>
          <p:cNvPr id="11" name="Szövegdoboz 10">
            <a:extLst>
              <a:ext uri="{FF2B5EF4-FFF2-40B4-BE49-F238E27FC236}">
                <a16:creationId xmlns:a16="http://schemas.microsoft.com/office/drawing/2014/main" id="{4B30512C-C622-4E83-8F03-A566571628E2}"/>
              </a:ext>
            </a:extLst>
          </p:cNvPr>
          <p:cNvSpPr txBox="1"/>
          <p:nvPr/>
        </p:nvSpPr>
        <p:spPr>
          <a:xfrm>
            <a:off x="1422814" y="128781"/>
            <a:ext cx="415729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err="1">
                <a:solidFill>
                  <a:schemeClr val="accent1">
                    <a:lumMod val="50000"/>
                  </a:schemeClr>
                </a:solidFill>
              </a:rPr>
              <a:t>Kerubiel</a:t>
            </a:r>
            <a:r>
              <a:rPr lang="hu-HU" sz="2000" b="1" dirty="0">
                <a:solidFill>
                  <a:schemeClr val="accent1">
                    <a:lumMod val="50000"/>
                  </a:schemeClr>
                </a:solidFill>
              </a:rPr>
              <a:t> szakmai nap: 2019. dec. 02.</a:t>
            </a:r>
          </a:p>
          <a:p>
            <a:endParaRPr lang="hu-HU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983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ím 1">
            <a:extLst>
              <a:ext uri="{FF2B5EF4-FFF2-40B4-BE49-F238E27FC236}">
                <a16:creationId xmlns:a16="http://schemas.microsoft.com/office/drawing/2014/main" id="{BB5152D1-737A-4415-A9BF-BD1404804F97}"/>
              </a:ext>
            </a:extLst>
          </p:cNvPr>
          <p:cNvSpPr txBox="1">
            <a:spLocks/>
          </p:cNvSpPr>
          <p:nvPr/>
        </p:nvSpPr>
        <p:spPr>
          <a:xfrm>
            <a:off x="323528" y="987574"/>
            <a:ext cx="8208912" cy="260985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CC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Tapasztalatok</a:t>
            </a:r>
          </a:p>
          <a:p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342900" indent="-342900">
              <a:buFontTx/>
              <a:buChar char="-"/>
            </a:pPr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A kkv-k 72%-a nem végzett</a:t>
            </a:r>
          </a:p>
          <a:p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informatikai fejlesztést az utóbbi 2 évben</a:t>
            </a:r>
          </a:p>
          <a:p>
            <a:pPr marL="342900" indent="-342900">
              <a:buFontTx/>
              <a:buChar char="-"/>
            </a:pPr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A magyar cégek 50%-a használja</a:t>
            </a:r>
          </a:p>
          <a:p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a digitális gazdaság vívmányait </a:t>
            </a:r>
            <a:endParaRPr lang="hu-HU" sz="14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Tx/>
              <a:buChar char="-"/>
            </a:pPr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IT tudatosság oktatás hiánya magasfokú</a:t>
            </a:r>
            <a:endParaRPr lang="hu-HU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Cím 1">
            <a:extLst>
              <a:ext uri="{FF2B5EF4-FFF2-40B4-BE49-F238E27FC236}">
                <a16:creationId xmlns:a16="http://schemas.microsoft.com/office/drawing/2014/main" id="{4A10A7D7-AA36-4D35-8050-198C96A8227F}"/>
              </a:ext>
            </a:extLst>
          </p:cNvPr>
          <p:cNvSpPr txBox="1">
            <a:spLocks/>
          </p:cNvSpPr>
          <p:nvPr/>
        </p:nvSpPr>
        <p:spPr>
          <a:xfrm>
            <a:off x="323528" y="4051642"/>
            <a:ext cx="8208912" cy="92293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CC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Nem abból származik a baj, amit nem tudunk, hanem abból, amiről azt hisszük, hogy tudjuk, de valójában rosszul tudjuk…</a:t>
            </a:r>
          </a:p>
          <a:p>
            <a:pPr marL="342900" indent="-342900">
              <a:buFontTx/>
              <a:buChar char="-"/>
            </a:pPr>
            <a:endParaRPr lang="hu-HU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4B30512C-C622-4E83-8F03-A566571628E2}"/>
              </a:ext>
            </a:extLst>
          </p:cNvPr>
          <p:cNvSpPr txBox="1"/>
          <p:nvPr/>
        </p:nvSpPr>
        <p:spPr>
          <a:xfrm>
            <a:off x="1422814" y="128781"/>
            <a:ext cx="415729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err="1">
                <a:solidFill>
                  <a:schemeClr val="accent1">
                    <a:lumMod val="50000"/>
                  </a:schemeClr>
                </a:solidFill>
              </a:rPr>
              <a:t>Kerubiel</a:t>
            </a:r>
            <a:r>
              <a:rPr lang="hu-HU" sz="2000" b="1" dirty="0">
                <a:solidFill>
                  <a:schemeClr val="accent1">
                    <a:lumMod val="50000"/>
                  </a:schemeClr>
                </a:solidFill>
              </a:rPr>
              <a:t> szakmai nap: 2019. dec. 02.</a:t>
            </a:r>
          </a:p>
          <a:p>
            <a:endParaRPr lang="hu-HU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ADCA7F9D-CE5B-4E0D-9625-9A472994CF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436557"/>
            <a:ext cx="2247900" cy="334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464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ép 10">
            <a:extLst>
              <a:ext uri="{FF2B5EF4-FFF2-40B4-BE49-F238E27FC236}">
                <a16:creationId xmlns:a16="http://schemas.microsoft.com/office/drawing/2014/main" id="{82EEAE6A-25A4-403E-94E2-458F5DAC53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1247086"/>
            <a:ext cx="6228185" cy="3412896"/>
          </a:xfrm>
          <a:prstGeom prst="rect">
            <a:avLst/>
          </a:prstGeom>
        </p:spPr>
      </p:pic>
      <p:sp>
        <p:nvSpPr>
          <p:cNvPr id="13" name="Tartalom helye 2">
            <a:extLst>
              <a:ext uri="{FF2B5EF4-FFF2-40B4-BE49-F238E27FC236}">
                <a16:creationId xmlns:a16="http://schemas.microsoft.com/office/drawing/2014/main" id="{99715795-0D75-424D-A2EE-15553B1DB8C8}"/>
              </a:ext>
            </a:extLst>
          </p:cNvPr>
          <p:cNvSpPr txBox="1">
            <a:spLocks/>
          </p:cNvSpPr>
          <p:nvPr/>
        </p:nvSpPr>
        <p:spPr>
          <a:xfrm>
            <a:off x="911425" y="843558"/>
            <a:ext cx="6228186" cy="64807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009900"/>
              </a:buClr>
              <a:buFont typeface="CE Fujitsu Sans Light" pitchFamily="34" charset="-18"/>
              <a:buChar char="•"/>
              <a:defRPr sz="3200" kern="1200">
                <a:solidFill>
                  <a:srgbClr val="0099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009900"/>
              </a:buClr>
              <a:buFont typeface="CE Fujitsu Sans Light" pitchFamily="34" charset="-18"/>
              <a:buChar char="•"/>
              <a:defRPr sz="2800" kern="1200">
                <a:solidFill>
                  <a:srgbClr val="0099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009900"/>
              </a:buClr>
              <a:buFont typeface="CE Fujitsu Sans Light" pitchFamily="34" charset="-18"/>
              <a:buChar char="•"/>
              <a:defRPr sz="2400" kern="1200">
                <a:solidFill>
                  <a:srgbClr val="0099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009900"/>
              </a:buClr>
              <a:buFont typeface="CE Fujitsu Sans Light" pitchFamily="34" charset="-18"/>
              <a:buChar char="•"/>
              <a:defRPr sz="2000" kern="1200">
                <a:solidFill>
                  <a:srgbClr val="0099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CE Fujitsu Sans Light" pitchFamily="34" charset="-18"/>
              <a:buNone/>
            </a:pPr>
            <a:r>
              <a:rPr lang="hu-HU" sz="2400" b="1" dirty="0" err="1">
                <a:solidFill>
                  <a:srgbClr val="002060"/>
                </a:solidFill>
              </a:rPr>
              <a:t>Hawaii’s</a:t>
            </a:r>
            <a:r>
              <a:rPr lang="hu-HU" sz="2400" b="1" dirty="0">
                <a:solidFill>
                  <a:srgbClr val="002060"/>
                </a:solidFill>
              </a:rPr>
              <a:t> </a:t>
            </a:r>
            <a:r>
              <a:rPr lang="hu-HU" sz="2400" b="1" dirty="0" err="1">
                <a:solidFill>
                  <a:srgbClr val="002060"/>
                </a:solidFill>
              </a:rPr>
              <a:t>Emergency</a:t>
            </a:r>
            <a:r>
              <a:rPr lang="hu-HU" sz="2400" b="1" dirty="0">
                <a:solidFill>
                  <a:srgbClr val="002060"/>
                </a:solidFill>
              </a:rPr>
              <a:t> Management Agency 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0755503A-E817-4229-AA6A-AB112CCBF202}"/>
              </a:ext>
            </a:extLst>
          </p:cNvPr>
          <p:cNvSpPr txBox="1"/>
          <p:nvPr/>
        </p:nvSpPr>
        <p:spPr>
          <a:xfrm>
            <a:off x="1422814" y="128781"/>
            <a:ext cx="415729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err="1">
                <a:solidFill>
                  <a:schemeClr val="accent1">
                    <a:lumMod val="50000"/>
                  </a:schemeClr>
                </a:solidFill>
              </a:rPr>
              <a:t>Kerubiel</a:t>
            </a:r>
            <a:r>
              <a:rPr lang="hu-HU" sz="2000" b="1" dirty="0">
                <a:solidFill>
                  <a:schemeClr val="accent1">
                    <a:lumMod val="50000"/>
                  </a:schemeClr>
                </a:solidFill>
              </a:rPr>
              <a:t> szakmai nap: 2019. dec. 02.</a:t>
            </a:r>
          </a:p>
          <a:p>
            <a:endParaRPr lang="hu-HU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01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ím 1">
            <a:extLst>
              <a:ext uri="{FF2B5EF4-FFF2-40B4-BE49-F238E27FC236}">
                <a16:creationId xmlns:a16="http://schemas.microsoft.com/office/drawing/2014/main" id="{BB5152D1-737A-4415-A9BF-BD1404804F97}"/>
              </a:ext>
            </a:extLst>
          </p:cNvPr>
          <p:cNvSpPr txBox="1">
            <a:spLocks/>
          </p:cNvSpPr>
          <p:nvPr/>
        </p:nvSpPr>
        <p:spPr>
          <a:xfrm>
            <a:off x="323528" y="1203598"/>
            <a:ext cx="8208912" cy="196178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CC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Webáruházakra vonatkozó követelmények</a:t>
            </a:r>
          </a:p>
          <a:p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342900" indent="-342900">
              <a:buFontTx/>
              <a:buChar char="-"/>
            </a:pPr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Adatkezeléssel kapcsolatos tájékoztatási kötelezettség</a:t>
            </a:r>
          </a:p>
          <a:p>
            <a:pPr marL="342900" indent="-342900">
              <a:buFontTx/>
              <a:buChar char="-"/>
            </a:pPr>
            <a:r>
              <a:rPr lang="hu-HU" sz="2000" dirty="0" err="1">
                <a:solidFill>
                  <a:schemeClr val="accent1">
                    <a:lumMod val="50000"/>
                  </a:schemeClr>
                </a:solidFill>
              </a:rPr>
              <a:t>Cookie</a:t>
            </a:r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-k (sütik) alkalmazása</a:t>
            </a:r>
          </a:p>
          <a:p>
            <a:pPr marL="342900" indent="-342900">
              <a:buFontTx/>
              <a:buChar char="-"/>
            </a:pPr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Hozzájárulás megszerzése</a:t>
            </a:r>
          </a:p>
        </p:txBody>
      </p:sp>
      <p:sp>
        <p:nvSpPr>
          <p:cNvPr id="9" name="Cím 1">
            <a:extLst>
              <a:ext uri="{FF2B5EF4-FFF2-40B4-BE49-F238E27FC236}">
                <a16:creationId xmlns:a16="http://schemas.microsoft.com/office/drawing/2014/main" id="{4A10A7D7-AA36-4D35-8050-198C96A8227F}"/>
              </a:ext>
            </a:extLst>
          </p:cNvPr>
          <p:cNvSpPr txBox="1">
            <a:spLocks/>
          </p:cNvSpPr>
          <p:nvPr/>
        </p:nvSpPr>
        <p:spPr>
          <a:xfrm>
            <a:off x="188767" y="2787775"/>
            <a:ext cx="8526704" cy="81171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CC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NAIH tájékoztató:</a:t>
            </a:r>
          </a:p>
          <a:p>
            <a:r>
              <a:rPr lang="hu-HU" sz="2000" dirty="0">
                <a:hlinkClick r:id="rId2"/>
              </a:rPr>
              <a:t>http://naih.hu/files/2017-02-17-webaruhaz-tajekoztato-NAIH-2017-1060-V.pdf</a:t>
            </a:r>
            <a:endParaRPr lang="hu-HU" sz="2000" dirty="0"/>
          </a:p>
          <a:p>
            <a:endParaRPr lang="hu-HU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Tx/>
              <a:buChar char="-"/>
            </a:pPr>
            <a:endParaRPr lang="hu-HU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Cím 1">
            <a:extLst>
              <a:ext uri="{FF2B5EF4-FFF2-40B4-BE49-F238E27FC236}">
                <a16:creationId xmlns:a16="http://schemas.microsoft.com/office/drawing/2014/main" id="{6CB04BD8-652D-483C-9AC6-DC2C2B80483C}"/>
              </a:ext>
            </a:extLst>
          </p:cNvPr>
          <p:cNvSpPr txBox="1">
            <a:spLocks/>
          </p:cNvSpPr>
          <p:nvPr/>
        </p:nvSpPr>
        <p:spPr>
          <a:xfrm>
            <a:off x="179512" y="3435846"/>
            <a:ext cx="8526704" cy="10081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CC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Érdemes példaként alkalmazni:</a:t>
            </a:r>
          </a:p>
          <a:p>
            <a:pPr lvl="1" algn="just"/>
            <a:r>
              <a:rPr lang="hu-HU" dirty="0">
                <a:hlinkClick r:id="rId3"/>
              </a:rPr>
              <a:t>Microsoft adatvédelmi nyilatkozata </a:t>
            </a:r>
            <a:endParaRPr lang="hu-HU" dirty="0"/>
          </a:p>
          <a:p>
            <a:pPr lvl="1" algn="just"/>
            <a:r>
              <a:rPr lang="hu-HU" dirty="0">
                <a:hlinkClick r:id="rId3"/>
              </a:rPr>
              <a:t>https://privacy.microsoft.com/hu-hu/privacystatement/</a:t>
            </a:r>
            <a:endParaRPr lang="hu-HU" dirty="0"/>
          </a:p>
          <a:p>
            <a:endParaRPr lang="hu-HU" sz="2000" dirty="0"/>
          </a:p>
          <a:p>
            <a:endParaRPr lang="hu-HU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Tx/>
              <a:buChar char="-"/>
            </a:pPr>
            <a:endParaRPr lang="hu-HU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816D352F-83CC-4048-92B3-547910693B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7149" y="924172"/>
            <a:ext cx="2357946" cy="2148965"/>
          </a:xfrm>
          <a:prstGeom prst="rect">
            <a:avLst/>
          </a:prstGeom>
        </p:spPr>
      </p:pic>
      <p:sp>
        <p:nvSpPr>
          <p:cNvPr id="13" name="Cím 1">
            <a:extLst>
              <a:ext uri="{FF2B5EF4-FFF2-40B4-BE49-F238E27FC236}">
                <a16:creationId xmlns:a16="http://schemas.microsoft.com/office/drawing/2014/main" id="{E29C1CA2-E57B-44A4-8B34-0A4D5D06AB3A}"/>
              </a:ext>
            </a:extLst>
          </p:cNvPr>
          <p:cNvSpPr txBox="1">
            <a:spLocks/>
          </p:cNvSpPr>
          <p:nvPr/>
        </p:nvSpPr>
        <p:spPr>
          <a:xfrm>
            <a:off x="6433726" y="2632344"/>
            <a:ext cx="2357946" cy="40802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CC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200" dirty="0">
                <a:solidFill>
                  <a:schemeClr val="bg1"/>
                </a:solidFill>
              </a:rPr>
              <a:t>De mi az a </a:t>
            </a:r>
            <a:r>
              <a:rPr lang="hu-HU" sz="2200" dirty="0" err="1">
                <a:solidFill>
                  <a:schemeClr val="bg1"/>
                </a:solidFill>
              </a:rPr>
              <a:t>cookie</a:t>
            </a:r>
            <a:r>
              <a:rPr lang="hu-HU" sz="2200" dirty="0">
                <a:solidFill>
                  <a:schemeClr val="bg1"/>
                </a:solidFill>
              </a:rPr>
              <a:t>?</a:t>
            </a:r>
          </a:p>
          <a:p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14" name="Cím 1">
            <a:extLst>
              <a:ext uri="{FF2B5EF4-FFF2-40B4-BE49-F238E27FC236}">
                <a16:creationId xmlns:a16="http://schemas.microsoft.com/office/drawing/2014/main" id="{4147F196-4AD6-4F42-9377-091476971843}"/>
              </a:ext>
            </a:extLst>
          </p:cNvPr>
          <p:cNvSpPr txBox="1">
            <a:spLocks/>
          </p:cNvSpPr>
          <p:nvPr/>
        </p:nvSpPr>
        <p:spPr>
          <a:xfrm>
            <a:off x="179512" y="4352322"/>
            <a:ext cx="8526704" cy="81171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CC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Facebook </a:t>
            </a:r>
            <a:r>
              <a:rPr lang="hu-HU" sz="2000" dirty="0" err="1">
                <a:solidFill>
                  <a:schemeClr val="accent1">
                    <a:lumMod val="50000"/>
                  </a:schemeClr>
                </a:solidFill>
              </a:rPr>
              <a:t>cookie</a:t>
            </a:r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 szabályozás:</a:t>
            </a:r>
          </a:p>
          <a:p>
            <a:r>
              <a:rPr lang="hu-HU" sz="2000" dirty="0">
                <a:hlinkClick r:id="rId5"/>
              </a:rPr>
              <a:t>https://www.facebook.com/policies/cookies/</a:t>
            </a:r>
            <a:endParaRPr lang="hu-HU" sz="2000" dirty="0"/>
          </a:p>
          <a:p>
            <a:endParaRPr lang="hu-HU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Tx/>
              <a:buChar char="-"/>
            </a:pPr>
            <a:endParaRPr lang="hu-HU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8EB75C16-FA1D-45CB-BCA3-1F6DC3F1BA98}"/>
              </a:ext>
            </a:extLst>
          </p:cNvPr>
          <p:cNvSpPr txBox="1"/>
          <p:nvPr/>
        </p:nvSpPr>
        <p:spPr>
          <a:xfrm>
            <a:off x="1422814" y="128781"/>
            <a:ext cx="415729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err="1">
                <a:solidFill>
                  <a:schemeClr val="accent1">
                    <a:lumMod val="50000"/>
                  </a:schemeClr>
                </a:solidFill>
              </a:rPr>
              <a:t>Kerubiel</a:t>
            </a:r>
            <a:r>
              <a:rPr lang="hu-HU" sz="2000" b="1" dirty="0">
                <a:solidFill>
                  <a:schemeClr val="accent1">
                    <a:lumMod val="50000"/>
                  </a:schemeClr>
                </a:solidFill>
              </a:rPr>
              <a:t> szakmai nap: 2019. dec. 02.</a:t>
            </a:r>
          </a:p>
          <a:p>
            <a:endParaRPr lang="hu-HU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948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ím 1">
            <a:extLst>
              <a:ext uri="{FF2B5EF4-FFF2-40B4-BE49-F238E27FC236}">
                <a16:creationId xmlns:a16="http://schemas.microsoft.com/office/drawing/2014/main" id="{BB5152D1-737A-4415-A9BF-BD1404804F97}"/>
              </a:ext>
            </a:extLst>
          </p:cNvPr>
          <p:cNvSpPr txBox="1">
            <a:spLocks/>
          </p:cNvSpPr>
          <p:nvPr/>
        </p:nvSpPr>
        <p:spPr>
          <a:xfrm>
            <a:off x="323528" y="1288861"/>
            <a:ext cx="8208912" cy="365872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CC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Fő kérdések</a:t>
            </a:r>
          </a:p>
          <a:p>
            <a:pPr lvl="0"/>
            <a:r>
              <a:rPr lang="hu-HU" sz="1600" dirty="0">
                <a:solidFill>
                  <a:schemeClr val="accent1">
                    <a:lumMod val="50000"/>
                  </a:schemeClr>
                </a:solidFill>
              </a:rPr>
              <a:t>Üzleti folyamatok száma?</a:t>
            </a:r>
          </a:p>
          <a:p>
            <a:pPr lvl="0"/>
            <a:r>
              <a:rPr lang="hu-HU" sz="1600" dirty="0">
                <a:solidFill>
                  <a:schemeClr val="accent1">
                    <a:lumMod val="50000"/>
                  </a:schemeClr>
                </a:solidFill>
              </a:rPr>
              <a:t>IT szolgáltatások/folyamatok száma?</a:t>
            </a:r>
          </a:p>
          <a:p>
            <a:pPr lvl="0"/>
            <a:r>
              <a:rPr lang="hu-HU" sz="1600" dirty="0">
                <a:solidFill>
                  <a:schemeClr val="accent1">
                    <a:lumMod val="50000"/>
                  </a:schemeClr>
                </a:solidFill>
              </a:rPr>
              <a:t>Szervezeti egységek száma?</a:t>
            </a:r>
          </a:p>
          <a:p>
            <a:pPr lvl="0"/>
            <a:r>
              <a:rPr lang="hu-HU" sz="1600" dirty="0">
                <a:solidFill>
                  <a:schemeClr val="accent1">
                    <a:lumMod val="50000"/>
                  </a:schemeClr>
                </a:solidFill>
              </a:rPr>
              <a:t>Milyen szabályzatok vannak, nevezze meg az összes IT és nem IT szabályzatot?</a:t>
            </a:r>
          </a:p>
          <a:p>
            <a:pPr lvl="0"/>
            <a:r>
              <a:rPr lang="hu-HU" sz="1600" dirty="0">
                <a:solidFill>
                  <a:schemeClr val="accent1">
                    <a:lumMod val="50000"/>
                  </a:schemeClr>
                </a:solidFill>
              </a:rPr>
              <a:t>Hány féle ÁSZF-</a:t>
            </a:r>
            <a:r>
              <a:rPr lang="hu-HU" sz="1600" dirty="0" err="1">
                <a:solidFill>
                  <a:schemeClr val="accent1">
                    <a:lumMod val="50000"/>
                  </a:schemeClr>
                </a:solidFill>
              </a:rPr>
              <a:t>et</a:t>
            </a:r>
            <a:r>
              <a:rPr lang="hu-HU" sz="1600" dirty="0">
                <a:solidFill>
                  <a:schemeClr val="accent1">
                    <a:lumMod val="50000"/>
                  </a:schemeClr>
                </a:solidFill>
              </a:rPr>
              <a:t> használnak?</a:t>
            </a:r>
          </a:p>
          <a:p>
            <a:pPr lvl="0"/>
            <a:r>
              <a:rPr lang="hu-HU" sz="1600" dirty="0">
                <a:solidFill>
                  <a:schemeClr val="accent1">
                    <a:lumMod val="50000"/>
                  </a:schemeClr>
                </a:solidFill>
              </a:rPr>
              <a:t>Van-e adatvédelmi szabályzat?</a:t>
            </a:r>
          </a:p>
          <a:p>
            <a:pPr lvl="0"/>
            <a:r>
              <a:rPr lang="hu-HU" sz="1600" dirty="0">
                <a:solidFill>
                  <a:schemeClr val="accent1">
                    <a:lumMod val="50000"/>
                  </a:schemeClr>
                </a:solidFill>
              </a:rPr>
              <a:t>Vannak-e adatvédelmi nyilatkoztatások ahol a partnereket, ügyfeleket nyilatkoztatják? Hány típus van a nyilatkozatokból?</a:t>
            </a:r>
          </a:p>
          <a:p>
            <a:pPr lvl="0"/>
            <a:r>
              <a:rPr lang="hu-HU" sz="1600" dirty="0">
                <a:solidFill>
                  <a:schemeClr val="accent1">
                    <a:lumMod val="50000"/>
                  </a:schemeClr>
                </a:solidFill>
              </a:rPr>
              <a:t>Külső partneri szerződések száma, kiemelten a kiszervezett és adatfeldolgozói szerződésekre?</a:t>
            </a:r>
          </a:p>
          <a:p>
            <a:pPr lvl="0"/>
            <a:r>
              <a:rPr lang="hu-HU" sz="1600" dirty="0">
                <a:solidFill>
                  <a:schemeClr val="accent1">
                    <a:lumMod val="50000"/>
                  </a:schemeClr>
                </a:solidFill>
              </a:rPr>
              <a:t>Végeztek-e korábban folyamat felmérést?</a:t>
            </a:r>
          </a:p>
          <a:p>
            <a:pPr lvl="0"/>
            <a:r>
              <a:rPr lang="hu-HU" sz="1600" dirty="0">
                <a:solidFill>
                  <a:schemeClr val="accent1">
                    <a:lumMod val="50000"/>
                  </a:schemeClr>
                </a:solidFill>
              </a:rPr>
              <a:t>Rendelkeznek információs vagyon leltárral?</a:t>
            </a:r>
          </a:p>
          <a:p>
            <a:pPr lvl="0"/>
            <a:r>
              <a:rPr lang="hu-HU" sz="1600" dirty="0">
                <a:solidFill>
                  <a:schemeClr val="accent1">
                    <a:lumMod val="50000"/>
                  </a:schemeClr>
                </a:solidFill>
              </a:rPr>
              <a:t>Végeztek-e korábban IT kockázatelemzést?</a:t>
            </a:r>
          </a:p>
          <a:p>
            <a:r>
              <a:rPr lang="hu-HU" sz="1600" dirty="0">
                <a:solidFill>
                  <a:schemeClr val="accent1">
                    <a:lumMod val="50000"/>
                  </a:schemeClr>
                </a:solidFill>
              </a:rPr>
              <a:t>Van-e tanúsított Információ Biztonsági Irányítási Rendszer (ISO 27001)?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E11FCA26-5F51-4A78-A6D3-C63291F13A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415" y="926759"/>
            <a:ext cx="1538288" cy="2143126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1C6B9A0B-F5D1-4033-ADD8-A669B70432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995401"/>
            <a:ext cx="1127064" cy="1131590"/>
          </a:xfrm>
          <a:prstGeom prst="rect">
            <a:avLst/>
          </a:prstGeom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96B64EE2-2CF8-4371-82B8-03CD277896A1}"/>
              </a:ext>
            </a:extLst>
          </p:cNvPr>
          <p:cNvSpPr txBox="1"/>
          <p:nvPr/>
        </p:nvSpPr>
        <p:spPr>
          <a:xfrm>
            <a:off x="1422814" y="128781"/>
            <a:ext cx="415729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err="1">
                <a:solidFill>
                  <a:schemeClr val="accent1">
                    <a:lumMod val="50000"/>
                  </a:schemeClr>
                </a:solidFill>
              </a:rPr>
              <a:t>Kerubiel</a:t>
            </a:r>
            <a:r>
              <a:rPr lang="hu-HU" sz="2000" b="1" dirty="0">
                <a:solidFill>
                  <a:schemeClr val="accent1">
                    <a:lumMod val="50000"/>
                  </a:schemeClr>
                </a:solidFill>
              </a:rPr>
              <a:t> szakmai nap: 2019. dec. 02.</a:t>
            </a:r>
          </a:p>
          <a:p>
            <a:endParaRPr lang="hu-HU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07466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0684" y="2715766"/>
            <a:ext cx="2163316" cy="2387811"/>
          </a:xfrm>
          <a:prstGeom prst="rect">
            <a:avLst/>
          </a:prstGeom>
        </p:spPr>
      </p:pic>
      <p:sp>
        <p:nvSpPr>
          <p:cNvPr id="12" name="Cím 1">
            <a:extLst>
              <a:ext uri="{FF2B5EF4-FFF2-40B4-BE49-F238E27FC236}">
                <a16:creationId xmlns:a16="http://schemas.microsoft.com/office/drawing/2014/main" id="{BB5152D1-737A-4415-A9BF-BD1404804F97}"/>
              </a:ext>
            </a:extLst>
          </p:cNvPr>
          <p:cNvSpPr txBox="1">
            <a:spLocks/>
          </p:cNvSpPr>
          <p:nvPr/>
        </p:nvSpPr>
        <p:spPr>
          <a:xfrm>
            <a:off x="-36512" y="1923678"/>
            <a:ext cx="8208912" cy="365872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CC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000" dirty="0">
                <a:solidFill>
                  <a:schemeClr val="accent1">
                    <a:lumMod val="50000"/>
                  </a:schemeClr>
                </a:solidFill>
              </a:rPr>
              <a:t>Nincs egy tuti GDPR termék</a:t>
            </a:r>
          </a:p>
          <a:p>
            <a:endParaRPr lang="hu-HU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lvl="0" indent="-285750">
              <a:buFontTx/>
              <a:buChar char="-"/>
            </a:pPr>
            <a:r>
              <a:rPr lang="hu-HU" sz="1600" dirty="0">
                <a:solidFill>
                  <a:schemeClr val="accent1">
                    <a:lumMod val="50000"/>
                  </a:schemeClr>
                </a:solidFill>
              </a:rPr>
              <a:t>Hamlet 340ezer karakter – GDPR 360ezer karakter</a:t>
            </a:r>
          </a:p>
          <a:p>
            <a:pPr marL="285750" lvl="0" indent="-285750">
              <a:buFontTx/>
              <a:buChar char="-"/>
            </a:pPr>
            <a:r>
              <a:rPr lang="hu-HU" sz="1600" dirty="0" err="1">
                <a:solidFill>
                  <a:schemeClr val="accent1">
                    <a:lumMod val="50000"/>
                  </a:schemeClr>
                </a:solidFill>
              </a:rPr>
              <a:t>Info</a:t>
            </a:r>
            <a:r>
              <a:rPr lang="hu-H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hu-HU" sz="1600" dirty="0" err="1">
                <a:solidFill>
                  <a:schemeClr val="accent1">
                    <a:lumMod val="50000"/>
                  </a:schemeClr>
                </a:solidFill>
              </a:rPr>
              <a:t>trv</a:t>
            </a:r>
            <a:r>
              <a:rPr lang="hu-HU" sz="1600" dirty="0">
                <a:solidFill>
                  <a:schemeClr val="accent1">
                    <a:lumMod val="50000"/>
                  </a:schemeClr>
                </a:solidFill>
              </a:rPr>
              <a:t>.: 127ezer karakter – GDPR 360ezer karakter</a:t>
            </a:r>
          </a:p>
          <a:p>
            <a:pPr marL="285750" lvl="0" indent="-285750">
              <a:buFontTx/>
              <a:buChar char="-"/>
            </a:pPr>
            <a:r>
              <a:rPr lang="hu-HU" sz="1600" dirty="0">
                <a:solidFill>
                  <a:schemeClr val="accent1">
                    <a:lumMod val="50000"/>
                  </a:schemeClr>
                </a:solidFill>
              </a:rPr>
              <a:t>Nincs GDPR </a:t>
            </a:r>
            <a:r>
              <a:rPr lang="hu-HU" sz="1600" dirty="0" err="1">
                <a:solidFill>
                  <a:schemeClr val="accent1">
                    <a:lumMod val="50000"/>
                  </a:schemeClr>
                </a:solidFill>
              </a:rPr>
              <a:t>certifed</a:t>
            </a:r>
            <a:r>
              <a:rPr lang="hu-HU" sz="1600" dirty="0">
                <a:solidFill>
                  <a:schemeClr val="accent1">
                    <a:lumMod val="50000"/>
                  </a:schemeClr>
                </a:solidFill>
              </a:rPr>
              <a:t> pecséttel ellátott termék!</a:t>
            </a:r>
          </a:p>
          <a:p>
            <a:pPr marL="285750" lvl="0" indent="-285750">
              <a:buFontTx/>
              <a:buChar char="-"/>
            </a:pPr>
            <a:r>
              <a:rPr lang="hu-HU" sz="1600" dirty="0">
                <a:solidFill>
                  <a:schemeClr val="accent1">
                    <a:lumMod val="50000"/>
                  </a:schemeClr>
                </a:solidFill>
              </a:rPr>
              <a:t>Jó alap az ISO 27001 megfelelés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D3D5DDE2-7E4C-41B4-9C36-DFB5E53B11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998512"/>
            <a:ext cx="4191781" cy="3434507"/>
          </a:xfrm>
          <a:prstGeom prst="rect">
            <a:avLst/>
          </a:prstGeom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4BDB6569-07FD-40E3-90C9-23190E076426}"/>
              </a:ext>
            </a:extLst>
          </p:cNvPr>
          <p:cNvSpPr txBox="1"/>
          <p:nvPr/>
        </p:nvSpPr>
        <p:spPr>
          <a:xfrm>
            <a:off x="1422814" y="128781"/>
            <a:ext cx="415729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err="1">
                <a:solidFill>
                  <a:schemeClr val="accent1">
                    <a:lumMod val="50000"/>
                  </a:schemeClr>
                </a:solidFill>
              </a:rPr>
              <a:t>Kerubiel</a:t>
            </a:r>
            <a:r>
              <a:rPr lang="hu-HU" sz="2000" b="1" dirty="0">
                <a:solidFill>
                  <a:schemeClr val="accent1">
                    <a:lumMod val="50000"/>
                  </a:schemeClr>
                </a:solidFill>
              </a:rPr>
              <a:t> szakmai nap: 2019. dec. 02.</a:t>
            </a:r>
          </a:p>
          <a:p>
            <a:endParaRPr lang="hu-HU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2745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gyéni 1. séma">
      <a:majorFont>
        <a:latin typeface="CE Fujitsu Sans Light"/>
        <a:ea typeface=""/>
        <a:cs typeface=""/>
      </a:majorFont>
      <a:minorFont>
        <a:latin typeface="CE Fujitsu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Egyéni tervezé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Egyéni tervezé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16553</TotalTime>
  <Words>725</Words>
  <Application>Microsoft Office PowerPoint</Application>
  <PresentationFormat>Diavetítés a képernyőre (16:9 oldalarány)</PresentationFormat>
  <Paragraphs>118</Paragraphs>
  <Slides>12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3</vt:i4>
      </vt:variant>
      <vt:variant>
        <vt:lpstr>Diacímek</vt:lpstr>
      </vt:variant>
      <vt:variant>
        <vt:i4>12</vt:i4>
      </vt:variant>
    </vt:vector>
  </HeadingPairs>
  <TitlesOfParts>
    <vt:vector size="21" baseType="lpstr">
      <vt:lpstr>Arial</vt:lpstr>
      <vt:lpstr>Calibri</vt:lpstr>
      <vt:lpstr>CE Fujitsu Sans</vt:lpstr>
      <vt:lpstr>CE Fujitsu Sans Light</vt:lpstr>
      <vt:lpstr>CE Fujitsu Sans Medium</vt:lpstr>
      <vt:lpstr>Wingdings</vt:lpstr>
      <vt:lpstr>Office-téma</vt:lpstr>
      <vt:lpstr>1_Egyéni tervezés</vt:lpstr>
      <vt:lpstr>Egyéni tervezés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>Fujitsu Technology Solutions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Onody Peter</dc:creator>
  <cp:lastModifiedBy>admin</cp:lastModifiedBy>
  <cp:revision>1403</cp:revision>
  <dcterms:created xsi:type="dcterms:W3CDTF">2013-05-14T09:54:34Z</dcterms:created>
  <dcterms:modified xsi:type="dcterms:W3CDTF">2019-12-01T20:28:59Z</dcterms:modified>
</cp:coreProperties>
</file>