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handoutMasterIdLst>
    <p:handoutMasterId r:id="rId17"/>
  </p:handoutMasterIdLst>
  <p:sldIdLst>
    <p:sldId id="925" r:id="rId4"/>
    <p:sldId id="926" r:id="rId5"/>
    <p:sldId id="927" r:id="rId6"/>
    <p:sldId id="928" r:id="rId7"/>
    <p:sldId id="938" r:id="rId8"/>
    <p:sldId id="936" r:id="rId9"/>
    <p:sldId id="937" r:id="rId10"/>
    <p:sldId id="930" r:id="rId11"/>
    <p:sldId id="931" r:id="rId12"/>
    <p:sldId id="932" r:id="rId13"/>
    <p:sldId id="889" r:id="rId14"/>
    <p:sldId id="934" r:id="rId1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00"/>
    <a:srgbClr val="00FFFF"/>
    <a:srgbClr val="0099CC"/>
    <a:srgbClr val="FF0000"/>
    <a:srgbClr val="FF66CC"/>
    <a:srgbClr val="FF6699"/>
    <a:srgbClr val="E6CED4"/>
    <a:srgbClr val="F3E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5" autoAdjust="0"/>
    <p:restoredTop sz="85749" autoAdjust="0"/>
  </p:normalViewPr>
  <p:slideViewPr>
    <p:cSldViewPr>
      <p:cViewPr varScale="1">
        <p:scale>
          <a:sx n="96" d="100"/>
          <a:sy n="96" d="100"/>
        </p:scale>
        <p:origin x="78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453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96DF6-FE73-4F5A-BB1D-C16F0B5FCB68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0DABB-9312-4DBC-9918-BAE5003D22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86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74FB-4331-4BE2-B683-BE774ED96153}" type="datetimeFigureOut">
              <a:rPr lang="hu-HU" smtClean="0"/>
              <a:pPr/>
              <a:t>2019.12.01.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EB4C-B035-456A-86C7-9B1206397D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639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905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0000" y="1440001"/>
            <a:ext cx="8784000" cy="14400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0000" y="2880000"/>
            <a:ext cx="8064000" cy="216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3487"/>
            <a:ext cx="2304288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53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64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19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68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48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75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42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0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200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20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0000" y="1440001"/>
            <a:ext cx="8784000" cy="144000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0000" y="2880000"/>
            <a:ext cx="8064000" cy="216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2754"/>
            <a:ext cx="2304288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4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89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49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605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812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14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639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18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34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66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6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u-HU"/>
              <a:t>Copyright, 2013 (BioSec Group)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88168"/>
            <a:ext cx="2016256" cy="3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9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098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460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104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9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38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56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13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80000" y="900114"/>
            <a:ext cx="4320000" cy="41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0" y="900114"/>
            <a:ext cx="4320000" cy="41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0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80000" y="1440000"/>
            <a:ext cx="432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0" y="1440000"/>
            <a:ext cx="432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3"/>
          </p:nvPr>
        </p:nvSpPr>
        <p:spPr>
          <a:xfrm>
            <a:off x="180000" y="900000"/>
            <a:ext cx="8784000" cy="54000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52000"/>
            <a:ext cx="1440000" cy="6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68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Copyright, 2013 (BioSec Group)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6D1578F-A7C8-43D9-B5F7-06174D1DDD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8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80000" y="72000"/>
            <a:ext cx="878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0000" y="900000"/>
            <a:ext cx="8784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7951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u-HU"/>
              <a:t>Copyright, 2013 (BioSec Group)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B1A0-1B6A-4535-81EA-4EB0FE5C28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4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51" r:id="rId4"/>
    <p:sldLayoutId id="2147483652" r:id="rId5"/>
    <p:sldLayoutId id="2147483684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00"/>
        </a:buClr>
        <a:buFont typeface="CE Fujitsu Sans Light" pitchFamily="34" charset="-18"/>
        <a:buChar char="•"/>
        <a:defRPr sz="3200" kern="1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00"/>
        </a:buClr>
        <a:buFont typeface="CE Fujitsu Sans Light" pitchFamily="34" charset="-18"/>
        <a:buChar char="•"/>
        <a:defRPr sz="2800" kern="1200">
          <a:solidFill>
            <a:srgbClr val="0099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00"/>
        </a:buClr>
        <a:buFont typeface="CE Fujitsu Sans Light" pitchFamily="34" charset="-18"/>
        <a:buChar char="•"/>
        <a:defRPr sz="24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00"/>
        </a:buClr>
        <a:buFont typeface="CE Fujitsu Sans Light" pitchFamily="34" charset="-18"/>
        <a:buChar char="•"/>
        <a:defRPr sz="2000" kern="1200">
          <a:solidFill>
            <a:srgbClr val="0099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71B0-9E7D-498B-B1F0-AD55AAED58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16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Copyright, 2013 (BioSec Group)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F4DB-7661-4F98-870C-F3E6077E35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facebook.hu/" TargetMode="External"/><Relationship Id="rId5" Type="http://schemas.openxmlformats.org/officeDocument/2006/relationships/hyperlink" Target="http://www.foursys.hu/" TargetMode="External"/><Relationship Id="rId10" Type="http://schemas.openxmlformats.org/officeDocument/2006/relationships/image" Target="../media/image21.gif"/><Relationship Id="rId4" Type="http://schemas.openxmlformats.org/officeDocument/2006/relationships/hyperlink" Target="mailto:istvan.barocsi@foursys.hu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ivacy.microsoft.com/hu-hu/privacystatement/" TargetMode="External"/><Relationship Id="rId2" Type="http://schemas.openxmlformats.org/officeDocument/2006/relationships/hyperlink" Target="http://naih.hu/files/2017-02-17-webaruhaz-tajekoztato-NAIH-2017-1060-V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facebook.com/policies/cookies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201876" y="4652935"/>
            <a:ext cx="8690603" cy="57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Barócsi István - Foursys Kft. Adatvédelmi szakértő - DPO 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(Data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Protection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</a:rPr>
              <a:t>Officer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7274E97-C4B9-40FB-8606-9207D134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5" y="843558"/>
            <a:ext cx="7095799" cy="3778450"/>
          </a:xfrm>
          <a:prstGeom prst="rect">
            <a:avLst/>
          </a:prstGeom>
          <a:solidFill>
            <a:srgbClr val="CC0000"/>
          </a:solidFill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4572000" y="875374"/>
            <a:ext cx="2657702" cy="6933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rgbClr val="FF0000"/>
                </a:solidFill>
              </a:rPr>
              <a:t>GDPR - 2018. május 25.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556 nap tapasztalat  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5DDC5626-4D44-4EBC-94B3-FD7DFB160150}"/>
              </a:ext>
            </a:extLst>
          </p:cNvPr>
          <p:cNvCxnSpPr/>
          <p:nvPr/>
        </p:nvCxnSpPr>
        <p:spPr>
          <a:xfrm flipH="1">
            <a:off x="3491880" y="1131589"/>
            <a:ext cx="831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1">
            <a:extLst>
              <a:ext uri="{FF2B5EF4-FFF2-40B4-BE49-F238E27FC236}">
                <a16:creationId xmlns:a16="http://schemas.microsoft.com/office/drawing/2014/main" id="{D8B86C6C-8E31-418F-AB20-23ECD0428483}"/>
              </a:ext>
            </a:extLst>
          </p:cNvPr>
          <p:cNvSpPr txBox="1">
            <a:spLocks/>
          </p:cNvSpPr>
          <p:nvPr/>
        </p:nvSpPr>
        <p:spPr>
          <a:xfrm>
            <a:off x="1312087" y="2172394"/>
            <a:ext cx="4620610" cy="359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dirty="0">
                <a:solidFill>
                  <a:srgbClr val="FF0000"/>
                </a:solidFill>
              </a:rPr>
              <a:t>2 év felkészülési idő volt, a NAIH figyel!!  </a:t>
            </a:r>
          </a:p>
        </p:txBody>
      </p:sp>
      <p:sp>
        <p:nvSpPr>
          <p:cNvPr id="19" name="Nyíl: jobbra mutató 18">
            <a:extLst>
              <a:ext uri="{FF2B5EF4-FFF2-40B4-BE49-F238E27FC236}">
                <a16:creationId xmlns:a16="http://schemas.microsoft.com/office/drawing/2014/main" id="{03E65F16-BBD9-4B7B-894E-0DB2DCD4F012}"/>
              </a:ext>
            </a:extLst>
          </p:cNvPr>
          <p:cNvSpPr/>
          <p:nvPr/>
        </p:nvSpPr>
        <p:spPr>
          <a:xfrm>
            <a:off x="4937497" y="2562968"/>
            <a:ext cx="850543" cy="33665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8AA3971-0C1D-4443-B200-D616CF2FCDDA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6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107504" y="1131589"/>
            <a:ext cx="8208912" cy="3971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GDPR ütemterv  - ezek nagyrésze általában hiányzik…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I. Felmérési fázis 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GAP elemzés, jelenlegi helyzet értékelése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Adatvédelmi hatásvizsgálat (DPIA), folyamat,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kontroll és jogi elemzések elvégzése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Intézkedési Akcióterv elkészítése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II. Végrehajtási fázis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Az I. fázisban felmért szabályzatok, szerződések frissítése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Adatvédelmi incidenskezelési folyamatok egységesítése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Oktatási anyagok kidolgozása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III. Támogatás,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</a:rPr>
              <a:t>utánkövetés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, DPO feladatok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Jogi és informatikai szakértői segítség a hatósági eljárásokban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 Adatvédelmi és adatbiztonsági képzések / DPO feladatok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</a:rPr>
              <a:t>szerz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. keretben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77685BB-16BE-485C-B3AC-7A12E05073F7}"/>
              </a:ext>
            </a:extLst>
          </p:cNvPr>
          <p:cNvSpPr txBox="1"/>
          <p:nvPr/>
        </p:nvSpPr>
        <p:spPr>
          <a:xfrm>
            <a:off x="6904056" y="387018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2018. május 26. 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3E5E7032-878A-4A87-9EE6-85210F66878A}"/>
              </a:ext>
            </a:extLst>
          </p:cNvPr>
          <p:cNvSpPr txBox="1">
            <a:spLocks/>
          </p:cNvSpPr>
          <p:nvPr/>
        </p:nvSpPr>
        <p:spPr>
          <a:xfrm>
            <a:off x="3967808" y="3517321"/>
            <a:ext cx="5176192" cy="639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CEEBBA2-E81F-44BD-8EC6-323497C17980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88EB49CE-BEDE-47A3-A613-108C8CD3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75606"/>
            <a:ext cx="2220764" cy="22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908680" y="771550"/>
            <a:ext cx="5111592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/>
              <a:t>IT biztonsági kockázatok hatása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07504" y="1168062"/>
            <a:ext cx="4752040" cy="421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32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28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20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Zavar a folyamatokban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Üzemkiesés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Adatvesztés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Szellemi tulajdon sérülése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Stratégia dokumentumok elvesztése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Időkiesés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Pénzbeli veszteség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Üzletvesztés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Arculatvesztés</a:t>
            </a:r>
          </a:p>
          <a:p>
            <a:pPr marL="342900" lvl="1" indent="-342900">
              <a:buClr>
                <a:schemeClr val="accent1">
                  <a:lumMod val="75000"/>
                </a:schemeClr>
              </a:buClr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Hírnév, bizalom elvesztése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88024" y="1203598"/>
            <a:ext cx="1554613" cy="2887663"/>
          </a:xfrm>
          <a:custGeom>
            <a:avLst/>
            <a:gdLst>
              <a:gd name="G0" fmla="+- 11083 0 0"/>
              <a:gd name="G1" fmla="+- 4101 0 0"/>
              <a:gd name="G2" fmla="+- 21600 0 4101"/>
              <a:gd name="G3" fmla="+- 10800 0 4101"/>
              <a:gd name="G4" fmla="+- 21600 0 11083"/>
              <a:gd name="G5" fmla="*/ G4 G3 10800"/>
              <a:gd name="G6" fmla="+- 21600 0 G5"/>
              <a:gd name="T0" fmla="*/ 11083 w 21600"/>
              <a:gd name="T1" fmla="*/ 0 h 21600"/>
              <a:gd name="T2" fmla="*/ 0 w 21600"/>
              <a:gd name="T3" fmla="*/ 10800 h 21600"/>
              <a:gd name="T4" fmla="*/ 1108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083" y="0"/>
                </a:moveTo>
                <a:lnTo>
                  <a:pt x="11083" y="4101"/>
                </a:lnTo>
                <a:lnTo>
                  <a:pt x="3375" y="4101"/>
                </a:lnTo>
                <a:lnTo>
                  <a:pt x="3375" y="17499"/>
                </a:lnTo>
                <a:lnTo>
                  <a:pt x="11083" y="17499"/>
                </a:lnTo>
                <a:lnTo>
                  <a:pt x="1108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101"/>
                </a:moveTo>
                <a:lnTo>
                  <a:pt x="1350" y="17499"/>
                </a:lnTo>
                <a:lnTo>
                  <a:pt x="2700" y="17499"/>
                </a:lnTo>
                <a:lnTo>
                  <a:pt x="2700" y="4101"/>
                </a:lnTo>
                <a:close/>
              </a:path>
              <a:path w="21600" h="21600">
                <a:moveTo>
                  <a:pt x="0" y="4101"/>
                </a:moveTo>
                <a:lnTo>
                  <a:pt x="0" y="17499"/>
                </a:lnTo>
                <a:lnTo>
                  <a:pt x="675" y="17499"/>
                </a:lnTo>
                <a:lnTo>
                  <a:pt x="675" y="4101"/>
                </a:lnTo>
                <a:close/>
              </a:path>
            </a:pathLst>
          </a:cu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369888" lvl="1" algn="l" rtl="0" fontAlgn="base">
              <a:spcBef>
                <a:spcPct val="50000"/>
              </a:spcBef>
              <a:buClr>
                <a:srgbClr val="99CCBE"/>
              </a:buClr>
              <a:buFont typeface="Wingdings" pitchFamily="2" charset="2"/>
              <a:buNone/>
            </a:pPr>
            <a:endParaRPr kumimoji="0" lang="hu-HU" b="1" dirty="0">
              <a:solidFill>
                <a:schemeClr val="tx1"/>
              </a:solidFill>
              <a:latin typeface="CE Fujitsu Sans" pitchFamily="34" charset="-1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444208" y="1635646"/>
            <a:ext cx="2101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 Fujitsu Sans Medium" pitchFamily="34" charset="-18"/>
              </a:rPr>
              <a:t>A biztonsági kockázatok veszélyeztetik az IT által kínált óriási előnyöket!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2812991-4EF0-4A89-8521-7051BDD8E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27" y="4111156"/>
            <a:ext cx="1765127" cy="992421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0286EBFF-F38A-48AA-8D1D-948D83368DDE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84" y="2715766"/>
            <a:ext cx="2163316" cy="2387811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188600" y="1059662"/>
            <a:ext cx="8784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Köszönöm a figyelmet!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39632" y="1797660"/>
            <a:ext cx="40239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Foursys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Kft.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1152 Bp., Szentmihályi út 167-169.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Tel.:	+36 30 599 2898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E-mail:	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istvan.barocsi@foursys.hu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Honlap:  </a:t>
            </a:r>
            <a:r>
              <a:rPr lang="hu-HU" sz="2000" dirty="0">
                <a:solidFill>
                  <a:srgbClr val="009900"/>
                </a:solidFill>
                <a:hlinkClick r:id="rId5"/>
              </a:rPr>
              <a:t>www.foursys.hu</a:t>
            </a:r>
            <a:endParaRPr lang="hu-HU" sz="2000" dirty="0">
              <a:solidFill>
                <a:srgbClr val="009900"/>
              </a:solidFill>
            </a:endParaRP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Facebook:</a:t>
            </a:r>
            <a:r>
              <a:rPr lang="hu-HU" sz="2000" dirty="0">
                <a:solidFill>
                  <a:srgbClr val="009900"/>
                </a:solidFill>
              </a:rPr>
              <a:t> </a:t>
            </a:r>
            <a:r>
              <a:rPr lang="hu-HU" sz="2000" dirty="0">
                <a:solidFill>
                  <a:srgbClr val="009900"/>
                </a:solidFill>
                <a:hlinkClick r:id="rId6"/>
              </a:rPr>
              <a:t>www.facebook.hu/foursys</a:t>
            </a:r>
            <a:endParaRPr lang="hu-HU" sz="2000" dirty="0">
              <a:solidFill>
                <a:srgbClr val="009900"/>
              </a:solidFill>
            </a:endParaRPr>
          </a:p>
          <a:p>
            <a:endParaRPr lang="hu-HU" sz="2000" dirty="0">
              <a:solidFill>
                <a:srgbClr val="0099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0" y="4275641"/>
            <a:ext cx="8402756" cy="38434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4DA1F32-5F5D-47FA-9CE8-7884964C99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37"/>
            <a:ext cx="962657" cy="95745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50072ED-DD06-4A22-9753-8099ED9BB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5909"/>
            <a:ext cx="3279375" cy="57357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F16D3D1-BCD4-4E4C-8D32-23A894D618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1" y="1711510"/>
            <a:ext cx="2571750" cy="221932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F623938-033C-4573-87A6-459D3CEE2B95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4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323528" y="2139702"/>
            <a:ext cx="8496944" cy="24809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Módszertan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Nincs sablon (sajnos)!!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…bár sokan úgy gondolják…</a:t>
            </a:r>
          </a:p>
          <a:p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Csapatmunka (Menedzsment, Informatika, Jog, HR, …és még sokan mások)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Brit módszertan 12 lépés (magánszemélyek jogai, adatvédelem tervezése, DPO szerepe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Gazdasági szereplőknél (min. adatvédelmi hatáselemzés + DPO)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6B7A73-B3AA-474E-BFC9-B338279D1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96" y="1090481"/>
            <a:ext cx="2879888" cy="190492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6EE1AEA-40DC-4F1E-ABEB-940649800A14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395536" y="1561983"/>
            <a:ext cx="8208912" cy="2387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Mire lehet szükség a megfeleléshez?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adatkezelési nyilvántartás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adatvédelmi hatásvizsgálat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információs portál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oktatás, IT tudatosság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adatvédelmi szabályzat kialakítása, átírása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független DPO 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25C6FF2-6840-4136-AD5C-BB9599340FA4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FD065F4-D76C-4F77-A1C8-5B396A191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954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208912" cy="2609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Tapasztalatok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cégek 28%-a nem tudta miről van szó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Incidensek száma: 271 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(2019.jan.)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60% alacsony szintű, 27% közepes, 13% komoly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célzott támadások 74%-a email-en keresztül érkezik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Napi 200ezer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</a:rPr>
              <a:t>malware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(káros szoftver) pl.: vírus, féreg, kémprogram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SQL injekció az egyik leggyakoribb sérülékenység 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(nem adat, hanem utasítás)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4A10A7D7-AA36-4D35-8050-198C96A8227F}"/>
              </a:ext>
            </a:extLst>
          </p:cNvPr>
          <p:cNvSpPr txBox="1">
            <a:spLocks/>
          </p:cNvSpPr>
          <p:nvPr/>
        </p:nvSpPr>
        <p:spPr>
          <a:xfrm>
            <a:off x="188767" y="3407916"/>
            <a:ext cx="8208912" cy="1961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Kedves</a:t>
            </a:r>
            <a:r>
              <a:rPr lang="hu-HU" dirty="0"/>
              <a:t>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István!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… nem gondolom, hogy a törvény vonatkozna ránk, így nem tartom szükségesnek, hogy a társaságunktól valaki konzultáljon erről!</a:t>
            </a:r>
          </a:p>
          <a:p>
            <a:pPr marL="342900" indent="-342900">
              <a:buFontTx/>
              <a:buChar char="-"/>
            </a:pP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AD91D1-C950-4B7C-B58B-20EE94B13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07" y="463427"/>
            <a:ext cx="3645993" cy="2021274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B30512C-C622-4E83-8F03-A566571628E2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208912" cy="2609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Tapasztalatok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kkv-k 72%-a nem végzett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informatikai fejlesztést az utóbbi 2 évben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magyar cégek 50%-a használja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digitális gazdaság vívmányait </a:t>
            </a: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IT tudatosság oktatás hiánya magasfokú</a:t>
            </a:r>
            <a:endParaRPr lang="hu-H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4A10A7D7-AA36-4D35-8050-198C96A8227F}"/>
              </a:ext>
            </a:extLst>
          </p:cNvPr>
          <p:cNvSpPr txBox="1">
            <a:spLocks/>
          </p:cNvSpPr>
          <p:nvPr/>
        </p:nvSpPr>
        <p:spPr>
          <a:xfrm>
            <a:off x="323528" y="4051642"/>
            <a:ext cx="8208912" cy="922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Nem abból származik a baj, amit nem tudunk, hanem abból, amiről azt hisszük, hogy tudjuk, de valójában rosszul tudjuk…</a:t>
            </a:r>
          </a:p>
          <a:p>
            <a:pPr marL="342900" indent="-342900">
              <a:buFontTx/>
              <a:buChar char="-"/>
            </a:pP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B30512C-C622-4E83-8F03-A566571628E2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DCA7F9D-CE5B-4E0D-9625-9A472994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57"/>
            <a:ext cx="22479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82EEAE6A-25A4-403E-94E2-458F5DAC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47086"/>
            <a:ext cx="6228185" cy="3412896"/>
          </a:xfrm>
          <a:prstGeom prst="rect">
            <a:avLst/>
          </a:prstGeom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99715795-0D75-424D-A2EE-15553B1DB8C8}"/>
              </a:ext>
            </a:extLst>
          </p:cNvPr>
          <p:cNvSpPr txBox="1">
            <a:spLocks/>
          </p:cNvSpPr>
          <p:nvPr/>
        </p:nvSpPr>
        <p:spPr>
          <a:xfrm>
            <a:off x="911425" y="843558"/>
            <a:ext cx="6228186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32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28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CE Fujitsu Sans Light" pitchFamily="34" charset="-18"/>
              <a:buChar char="•"/>
              <a:defRPr sz="20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E Fujitsu Sans Light" pitchFamily="34" charset="-18"/>
              <a:buNone/>
            </a:pPr>
            <a:r>
              <a:rPr lang="hu-HU" sz="2400" b="1" dirty="0" err="1">
                <a:solidFill>
                  <a:srgbClr val="002060"/>
                </a:solidFill>
              </a:rPr>
              <a:t>Hawaii’s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hu-HU" sz="2400" b="1" dirty="0" err="1">
                <a:solidFill>
                  <a:srgbClr val="002060"/>
                </a:solidFill>
              </a:rPr>
              <a:t>Emergency</a:t>
            </a:r>
            <a:r>
              <a:rPr lang="hu-HU" sz="2400" b="1" dirty="0">
                <a:solidFill>
                  <a:srgbClr val="002060"/>
                </a:solidFill>
              </a:rPr>
              <a:t> Management Agency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755503A-E817-4229-AA6A-AB112CCBF202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323528" y="1203598"/>
            <a:ext cx="8208912" cy="1961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Webáruházakra vonatkozó követelmények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Adatkezeléssel kapcsolatos tájékoztatási kötelezettség</a:t>
            </a:r>
          </a:p>
          <a:p>
            <a:pPr marL="342900" indent="-342900">
              <a:buFontTx/>
              <a:buChar char="-"/>
            </a:pP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</a:rPr>
              <a:t>Cookie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-k (sütik) alkalmazása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Hozzájárulás megszerzése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4A10A7D7-AA36-4D35-8050-198C96A8227F}"/>
              </a:ext>
            </a:extLst>
          </p:cNvPr>
          <p:cNvSpPr txBox="1">
            <a:spLocks/>
          </p:cNvSpPr>
          <p:nvPr/>
        </p:nvSpPr>
        <p:spPr>
          <a:xfrm>
            <a:off x="188767" y="2787775"/>
            <a:ext cx="8526704" cy="811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NAIH tájékoztató:</a:t>
            </a:r>
          </a:p>
          <a:p>
            <a:r>
              <a:rPr lang="hu-HU" sz="2000" dirty="0">
                <a:hlinkClick r:id="rId2"/>
              </a:rPr>
              <a:t>http://naih.hu/files/2017-02-17-webaruhaz-tajekoztato-NAIH-2017-1060-V.pdf</a:t>
            </a:r>
            <a:endParaRPr lang="hu-HU" sz="2000" dirty="0"/>
          </a:p>
          <a:p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CB04BD8-652D-483C-9AC6-DC2C2B80483C}"/>
              </a:ext>
            </a:extLst>
          </p:cNvPr>
          <p:cNvSpPr txBox="1">
            <a:spLocks/>
          </p:cNvSpPr>
          <p:nvPr/>
        </p:nvSpPr>
        <p:spPr>
          <a:xfrm>
            <a:off x="179512" y="3435846"/>
            <a:ext cx="8526704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Érdemes példaként alkalmazni:</a:t>
            </a:r>
          </a:p>
          <a:p>
            <a:pPr lvl="1" algn="just"/>
            <a:r>
              <a:rPr lang="hu-HU" dirty="0">
                <a:hlinkClick r:id="rId3"/>
              </a:rPr>
              <a:t>Microsoft adatvédelmi nyilatkozata </a:t>
            </a:r>
            <a:endParaRPr lang="hu-HU" dirty="0"/>
          </a:p>
          <a:p>
            <a:pPr lvl="1" algn="just"/>
            <a:r>
              <a:rPr lang="hu-HU" dirty="0">
                <a:hlinkClick r:id="rId3"/>
              </a:rPr>
              <a:t>https://privacy.microsoft.com/hu-hu/privacystatement/</a:t>
            </a:r>
            <a:endParaRPr lang="hu-HU" dirty="0"/>
          </a:p>
          <a:p>
            <a:endParaRPr lang="hu-HU" sz="2000" dirty="0"/>
          </a:p>
          <a:p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6D352F-83CC-4048-92B3-547910693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49" y="924172"/>
            <a:ext cx="2357946" cy="2148965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E29C1CA2-E57B-44A4-8B34-0A4D5D06AB3A}"/>
              </a:ext>
            </a:extLst>
          </p:cNvPr>
          <p:cNvSpPr txBox="1">
            <a:spLocks/>
          </p:cNvSpPr>
          <p:nvPr/>
        </p:nvSpPr>
        <p:spPr>
          <a:xfrm>
            <a:off x="6433726" y="2632344"/>
            <a:ext cx="2357946" cy="408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dirty="0">
                <a:solidFill>
                  <a:schemeClr val="bg1"/>
                </a:solidFill>
              </a:rPr>
              <a:t>De mi az a </a:t>
            </a:r>
            <a:r>
              <a:rPr lang="hu-HU" sz="2200" dirty="0" err="1">
                <a:solidFill>
                  <a:schemeClr val="bg1"/>
                </a:solidFill>
              </a:rPr>
              <a:t>cookie</a:t>
            </a:r>
            <a:r>
              <a:rPr lang="hu-HU" sz="2200" dirty="0">
                <a:solidFill>
                  <a:schemeClr val="bg1"/>
                </a:solidFill>
              </a:rPr>
              <a:t>?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4147F196-4AD6-4F42-9377-091476971843}"/>
              </a:ext>
            </a:extLst>
          </p:cNvPr>
          <p:cNvSpPr txBox="1">
            <a:spLocks/>
          </p:cNvSpPr>
          <p:nvPr/>
        </p:nvSpPr>
        <p:spPr>
          <a:xfrm>
            <a:off x="179512" y="4352322"/>
            <a:ext cx="8526704" cy="811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Facebook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</a:rPr>
              <a:t>cookie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szabályozás:</a:t>
            </a:r>
          </a:p>
          <a:p>
            <a:r>
              <a:rPr lang="hu-HU" sz="2000" dirty="0">
                <a:hlinkClick r:id="rId5"/>
              </a:rPr>
              <a:t>https://www.facebook.com/policies/cookies/</a:t>
            </a:r>
            <a:endParaRPr lang="hu-HU" sz="2000" dirty="0"/>
          </a:p>
          <a:p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EB75C16-FA1D-45CB-BCA3-1F6DC3F1BA98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323528" y="1288861"/>
            <a:ext cx="8208912" cy="36587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Fő kérdések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Üzleti folyamatok száma?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IT szolgáltatások/folyamatok száma?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Szervezeti egységek száma?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Milyen szabályzatok vannak, nevezze meg az összes IT és nem IT szabályzatot?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Hány féle ÁSZF-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 használnak?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Van-e adatvédelmi szabályzat?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Vannak-e adatvédelmi nyilatkoztatások ahol a partnereket, ügyfeleket nyilatkoztatják? Hány típus van a nyilatkozatokból?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Külső partneri szerződések száma, kiemelten a kiszervezett és adatfeldolgozói szerződésekre?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Végeztek-e korábban folyamat felmérést?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Rendelkeznek információs vagyon leltárral?</a:t>
            </a:r>
          </a:p>
          <a:p>
            <a:pPr lvl="0"/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Végeztek-e korábban IT kockázatelemzést?</a:t>
            </a:r>
          </a:p>
          <a:p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Van-e tanúsított Információ Biztonsági Irányítási Rendszer (ISO 27001)?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11FCA26-5F51-4A78-A6D3-C63291F1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15" y="926759"/>
            <a:ext cx="1538288" cy="214312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C6B9A0B-F5D1-4033-ADD8-A669B704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95401"/>
            <a:ext cx="1127064" cy="113159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6B64EE2-2CF8-4371-82B8-03CD277896A1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84" y="2715766"/>
            <a:ext cx="2163316" cy="2387811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B5152D1-737A-4415-A9BF-BD1404804F97}"/>
              </a:ext>
            </a:extLst>
          </p:cNvPr>
          <p:cNvSpPr txBox="1">
            <a:spLocks/>
          </p:cNvSpPr>
          <p:nvPr/>
        </p:nvSpPr>
        <p:spPr>
          <a:xfrm>
            <a:off x="-36512" y="1923678"/>
            <a:ext cx="8208912" cy="36587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Nincs egy tuti GDPR termék</a:t>
            </a:r>
          </a:p>
          <a:p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Hamlet 340ezer karakter – GDPR 360ezer karakter</a:t>
            </a:r>
          </a:p>
          <a:p>
            <a:pPr marL="285750" lvl="0" indent="-285750">
              <a:buFontTx/>
              <a:buChar char="-"/>
            </a:pP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Info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trv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.: 127ezer karakter – GDPR 360ezer karakter</a:t>
            </a:r>
          </a:p>
          <a:p>
            <a:pPr marL="285750" lvl="0" indent="-285750">
              <a:buFontTx/>
              <a:buChar char="-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Nincs GDPR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</a:rPr>
              <a:t>certifed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 pecséttel ellátott termék!</a:t>
            </a:r>
          </a:p>
          <a:p>
            <a:pPr marL="285750" lvl="0" indent="-285750">
              <a:buFontTx/>
              <a:buChar char="-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Jó alap az ISO 27001 megfelelés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3D5DDE2-7E4C-41B4-9C36-DFB5E53B1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8512"/>
            <a:ext cx="4191781" cy="343450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BDB6569-07FD-40E3-90C9-23190E076426}"/>
              </a:ext>
            </a:extLst>
          </p:cNvPr>
          <p:cNvSpPr txBox="1"/>
          <p:nvPr/>
        </p:nvSpPr>
        <p:spPr>
          <a:xfrm>
            <a:off x="1422814" y="128781"/>
            <a:ext cx="4157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Kerubiel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szakmai nap: 2019. dec. 02.</a:t>
            </a:r>
          </a:p>
          <a:p>
            <a:endParaRPr lang="hu-H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7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CE Fujitsu Sans Light"/>
        <a:ea typeface=""/>
        <a:cs typeface=""/>
      </a:majorFont>
      <a:minorFont>
        <a:latin typeface="CE Fujitsu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16553</TotalTime>
  <Words>725</Words>
  <Application>Microsoft Office PowerPoint</Application>
  <PresentationFormat>Diavetítés a képernyőre (16:9 oldalarány)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Calibri</vt:lpstr>
      <vt:lpstr>CE Fujitsu Sans</vt:lpstr>
      <vt:lpstr>CE Fujitsu Sans Light</vt:lpstr>
      <vt:lpstr>CE Fujitsu Sans Medium</vt:lpstr>
      <vt:lpstr>Wingdings</vt:lpstr>
      <vt:lpstr>Office-téma</vt:lpstr>
      <vt:lpstr>1_Egyéni tervezés</vt:lpstr>
      <vt:lpstr>Egyéni tervezés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Fujitsu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Onody Peter</dc:creator>
  <cp:lastModifiedBy>admin</cp:lastModifiedBy>
  <cp:revision>1403</cp:revision>
  <dcterms:created xsi:type="dcterms:W3CDTF">2013-05-14T09:54:34Z</dcterms:created>
  <dcterms:modified xsi:type="dcterms:W3CDTF">2019-12-01T20:28:59Z</dcterms:modified>
</cp:coreProperties>
</file>