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linkedin.com/in/hallaiszabolcs" TargetMode="External"/><Relationship Id="rId2" Type="http://schemas.openxmlformats.org/officeDocument/2006/relationships/hyperlink" Target="mailto:hallai.szabolcs@itbc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E5188F-CCCD-452C-B0B5-377023644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Governance in Energy Sector Critical Infrastructure Environment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6145B1-8FC5-4B0E-BAB6-05CBF413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133599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Security</a:t>
            </a:r>
            <a:r>
              <a:rPr lang="hu-HU" dirty="0"/>
              <a:t> </a:t>
            </a:r>
            <a:r>
              <a:rPr lang="hu-HU" dirty="0" err="1"/>
              <a:t>Incidents</a:t>
            </a:r>
            <a:r>
              <a:rPr lang="hu-HU" dirty="0"/>
              <a:t> in Mind</a:t>
            </a:r>
          </a:p>
          <a:p>
            <a:endParaRPr lang="hu-HU" dirty="0"/>
          </a:p>
          <a:p>
            <a:r>
              <a:rPr lang="hu-HU" dirty="0"/>
              <a:t>Szabolcs </a:t>
            </a:r>
            <a:r>
              <a:rPr lang="hu-HU" dirty="0" err="1"/>
              <a:t>Hallai</a:t>
            </a:r>
            <a:r>
              <a:rPr lang="hu-HU" dirty="0"/>
              <a:t> – CISA,CISM, CITRM, C|CISO</a:t>
            </a:r>
          </a:p>
          <a:p>
            <a:r>
              <a:rPr lang="hu-HU" dirty="0" err="1"/>
              <a:t>Chief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Security</a:t>
            </a:r>
            <a:r>
              <a:rPr lang="hu-HU" dirty="0"/>
              <a:t> </a:t>
            </a:r>
            <a:r>
              <a:rPr lang="hu-HU" dirty="0" err="1"/>
              <a:t>OFFicer</a:t>
            </a:r>
            <a:r>
              <a:rPr lang="hu-HU" dirty="0"/>
              <a:t> and Data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Officer</a:t>
            </a:r>
            <a:endParaRPr lang="hu-HU" dirty="0"/>
          </a:p>
          <a:p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AGENCY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4DF363-4884-45A7-96B3-88B37259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06" y="3837936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A3B4C6-311B-4148-956F-F822FE81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Questions</a:t>
            </a:r>
            <a:r>
              <a:rPr lang="hu-HU" dirty="0"/>
              <a:t>?</a:t>
            </a:r>
            <a:endParaRPr lang="en-GB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46FA719-815D-403A-A6D4-D5BAC85C7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600" y="694531"/>
            <a:ext cx="4930775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53FE2B-CBF5-4813-B859-E3295613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539D88-6238-4FA1-AC65-9C0F1FC0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Szabolcs </a:t>
            </a:r>
            <a:r>
              <a:rPr lang="hu-HU" dirty="0" err="1"/>
              <a:t>Hallai</a:t>
            </a:r>
            <a:r>
              <a:rPr lang="hu-HU" dirty="0"/>
              <a:t> – CISA, CISM, CITRM, C|CISO</a:t>
            </a:r>
          </a:p>
          <a:p>
            <a:pPr marL="0" indent="0">
              <a:buNone/>
            </a:pP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reach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					</a:t>
            </a:r>
            <a:r>
              <a:rPr lang="hu-HU" dirty="0">
                <a:hlinkClick r:id="rId2"/>
              </a:rPr>
              <a:t>hallai.szabolcs@itbc.hu</a:t>
            </a:r>
            <a:r>
              <a:rPr lang="hu-HU" dirty="0"/>
              <a:t>	</a:t>
            </a:r>
          </a:p>
          <a:p>
            <a:pPr marL="0" indent="0">
              <a:buNone/>
            </a:pPr>
            <a:r>
              <a:rPr lang="hu-HU" dirty="0"/>
              <a:t>					</a:t>
            </a:r>
            <a:r>
              <a:rPr lang="en-GB" dirty="0">
                <a:hlinkClick r:id="rId3"/>
              </a:rPr>
              <a:t>https://hu.linkedin.com/in/hallaiszabolcs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			</a:t>
            </a:r>
            <a:r>
              <a:rPr lang="en-GB" dirty="0"/>
              <a:t>@</a:t>
            </a:r>
            <a:r>
              <a:rPr lang="en-GB" dirty="0" err="1"/>
              <a:t>SzabolcsHallai</a:t>
            </a:r>
            <a:r>
              <a:rPr lang="hu-HU" dirty="0"/>
              <a:t> - </a:t>
            </a:r>
            <a:r>
              <a:rPr lang="hu-HU" dirty="0" err="1"/>
              <a:t>twitter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47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1E35E1-14C5-4863-9A60-8A4549ED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5C427A-1FA3-4560-9330-8C827DF0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37" y="1851520"/>
            <a:ext cx="9905999" cy="37322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Data </a:t>
            </a:r>
            <a:r>
              <a:rPr lang="hu-HU" dirty="0" err="1"/>
              <a:t>governance</a:t>
            </a:r>
            <a:r>
              <a:rPr lang="hu-HU" dirty="0"/>
              <a:t> in </a:t>
            </a:r>
            <a:r>
              <a:rPr lang="hu-HU" dirty="0" err="1"/>
              <a:t>general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Data </a:t>
            </a:r>
            <a:r>
              <a:rPr lang="hu-HU" dirty="0" err="1"/>
              <a:t>governance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and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reach</a:t>
            </a:r>
            <a:r>
              <a:rPr lang="hu-HU" dirty="0"/>
              <a:t> </a:t>
            </a:r>
            <a:r>
              <a:rPr lang="hu-HU" dirty="0" err="1"/>
              <a:t>it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Data </a:t>
            </a:r>
            <a:r>
              <a:rPr lang="hu-HU" dirty="0" err="1"/>
              <a:t>governance</a:t>
            </a:r>
            <a:r>
              <a:rPr lang="hu-HU" dirty="0"/>
              <a:t> in </a:t>
            </a:r>
            <a:r>
              <a:rPr lang="hu-HU" dirty="0" err="1"/>
              <a:t>energy</a:t>
            </a:r>
            <a:r>
              <a:rPr lang="hu-HU" dirty="0"/>
              <a:t> sector </a:t>
            </a:r>
            <a:r>
              <a:rPr lang="hu-HU" dirty="0" err="1"/>
              <a:t>critical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dirty="0" err="1"/>
              <a:t>Incident</a:t>
            </a:r>
            <a:r>
              <a:rPr lang="hu-HU" dirty="0"/>
              <a:t> </a:t>
            </a:r>
            <a:r>
              <a:rPr lang="hu-HU" dirty="0" err="1"/>
              <a:t>handling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governance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solutions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dirty="0" err="1"/>
              <a:t>Wider</a:t>
            </a:r>
            <a:r>
              <a:rPr lang="hu-HU" dirty="0"/>
              <a:t> </a:t>
            </a:r>
            <a:r>
              <a:rPr lang="hu-HU" dirty="0" err="1"/>
              <a:t>perspective</a:t>
            </a: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Q&amp;A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CE6D56-3190-4599-A6C6-C19433C4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642" y="2305471"/>
            <a:ext cx="2199207" cy="21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BCB92-2687-46AB-8C71-23801063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governance</a:t>
            </a:r>
            <a:r>
              <a:rPr lang="hu-HU" dirty="0"/>
              <a:t> in </a:t>
            </a:r>
            <a:r>
              <a:rPr lang="hu-HU" dirty="0" err="1"/>
              <a:t>general</a:t>
            </a:r>
            <a:r>
              <a:rPr lang="hu-HU" dirty="0"/>
              <a:t>*</a:t>
            </a:r>
            <a:br>
              <a:rPr lang="hu-HU" dirty="0"/>
            </a:b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AFBDDC-13A2-400E-A34D-917900D9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3711"/>
            <a:ext cx="9905999" cy="380841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D</a:t>
            </a:r>
            <a:r>
              <a:rPr lang="en-GB" dirty="0" err="1"/>
              <a:t>ata</a:t>
            </a:r>
            <a:r>
              <a:rPr lang="en-GB" dirty="0"/>
              <a:t> governance is a </a:t>
            </a:r>
            <a:r>
              <a:rPr lang="en-GB" u="sng" dirty="0"/>
              <a:t>data management concept </a:t>
            </a:r>
            <a:r>
              <a:rPr lang="en-GB" dirty="0"/>
              <a:t>concerning the capability that enables an organization to ensure that </a:t>
            </a:r>
            <a:r>
              <a:rPr lang="en-GB" u="sng" dirty="0"/>
              <a:t>high data quality </a:t>
            </a:r>
            <a:r>
              <a:rPr lang="en-GB" dirty="0"/>
              <a:t>exists throughout the complete lifecycle of the data. </a:t>
            </a:r>
            <a:endParaRPr lang="hu-HU" dirty="0"/>
          </a:p>
          <a:p>
            <a:r>
              <a:rPr lang="en-GB" dirty="0"/>
              <a:t>According to one vendor, data governance is a </a:t>
            </a:r>
            <a:r>
              <a:rPr lang="en-GB" u="sng" dirty="0"/>
              <a:t>quality control discipline </a:t>
            </a:r>
            <a:r>
              <a:rPr lang="en-GB" dirty="0"/>
              <a:t>for assessing, managing, using, improving, monitoring, maintaining, and protecting organizational information. </a:t>
            </a:r>
            <a:endParaRPr lang="hu-HU" dirty="0"/>
          </a:p>
          <a:p>
            <a:r>
              <a:rPr lang="en-GB" dirty="0"/>
              <a:t>It is a system of </a:t>
            </a:r>
            <a:r>
              <a:rPr lang="en-GB" u="sng" dirty="0"/>
              <a:t>decision rights and accountabilities for information-related processes</a:t>
            </a:r>
            <a:r>
              <a:rPr lang="en-GB" dirty="0"/>
              <a:t>, executed according to agreed-upon models which describe who can take what actions with what information, and when, under what circumstances, using what methods.</a:t>
            </a:r>
            <a:endParaRPr lang="hu-HU" dirty="0"/>
          </a:p>
          <a:p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5BE054B-46B0-409A-BE4C-0DB69ED2D204}"/>
              </a:ext>
            </a:extLst>
          </p:cNvPr>
          <p:cNvSpPr/>
          <p:nvPr/>
        </p:nvSpPr>
        <p:spPr>
          <a:xfrm>
            <a:off x="6162675" y="57537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*</a:t>
            </a:r>
            <a:r>
              <a:rPr lang="hu-HU" dirty="0" err="1"/>
              <a:t>source</a:t>
            </a:r>
            <a:r>
              <a:rPr lang="hu-HU" dirty="0"/>
              <a:t> Wikipedia - https://en.wikipedia.org/wiki/Data_governance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5790514-1ED9-435E-8C1B-C4F5FD17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268" y="457884"/>
            <a:ext cx="2401143" cy="13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3D0073-3969-4A79-9CBE-52CA7EFC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governance framework</a:t>
            </a:r>
            <a:br>
              <a:rPr lang="hu-HU" dirty="0"/>
            </a:br>
            <a:r>
              <a:rPr lang="en-GB" dirty="0"/>
              <a:t>and how to reach it</a:t>
            </a:r>
            <a:br>
              <a:rPr lang="en-GB" dirty="0"/>
            </a:b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4602B5-D63A-4B94-AFD9-831F97B73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CobIT</a:t>
            </a:r>
            <a:r>
              <a:rPr lang="hu-HU" dirty="0"/>
              <a:t> (2019) - </a:t>
            </a:r>
            <a:r>
              <a:rPr lang="en-GB" dirty="0"/>
              <a:t>Control Objectives for Information and Related Technologies</a:t>
            </a:r>
            <a:r>
              <a:rPr lang="hu-HU" dirty="0"/>
              <a:t> </a:t>
            </a:r>
          </a:p>
          <a:p>
            <a:pPr marL="457200" lvl="1" indent="0" algn="just">
              <a:buNone/>
            </a:pPr>
            <a:r>
              <a:rPr lang="en-GB" dirty="0"/>
              <a:t>The framework defines a set of generic processes for the management of IT, with each process defined together with process inputs and outputs, key process-activities, process objectives, performance measures and an elementary maturity mode</a:t>
            </a:r>
            <a:r>
              <a:rPr lang="hu-HU" dirty="0"/>
              <a:t>l</a:t>
            </a:r>
          </a:p>
          <a:p>
            <a:r>
              <a:rPr lang="en-GB" dirty="0"/>
              <a:t>Five processes are identified: Evaluate, Direct and Monitor (EDM); Align, Plan and Organize (APO); Build, Acquire and Implement (BAI); Deliver, Service and Support (DSS); and Monitor, Evaluate and Assess (MEA</a:t>
            </a:r>
            <a:r>
              <a:rPr lang="hu-HU" dirty="0"/>
              <a:t>)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ITIL and/</a:t>
            </a:r>
            <a:r>
              <a:rPr lang="hu-HU" dirty="0" err="1"/>
              <a:t>or</a:t>
            </a:r>
            <a:r>
              <a:rPr lang="hu-HU" dirty="0"/>
              <a:t> ISO 27k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map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processes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COBIT</a:t>
            </a:r>
            <a:endParaRPr lang="en-GB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9ADFFEB-9CC6-4611-B3C1-ABA19F58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618518"/>
            <a:ext cx="2258754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66654E-58A0-41D5-8D3C-2B4BA458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governance framework</a:t>
            </a:r>
            <a:br>
              <a:rPr lang="hu-HU" dirty="0"/>
            </a:br>
            <a:r>
              <a:rPr lang="en-GB" dirty="0"/>
              <a:t>and how to reach it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446DC6-1DEA-4F2E-9648-D0A73D7F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GRC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available</a:t>
            </a:r>
            <a:r>
              <a:rPr lang="hu-HU" dirty="0"/>
              <a:t> in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–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it</a:t>
            </a:r>
            <a:endParaRPr lang="hu-HU" dirty="0"/>
          </a:p>
          <a:p>
            <a:pPr marL="457200" lvl="1" indent="0">
              <a:buNone/>
            </a:pPr>
            <a:r>
              <a:rPr lang="en-GB" dirty="0"/>
              <a:t>RSA Archer</a:t>
            </a:r>
            <a:r>
              <a:rPr lang="hu-HU" dirty="0"/>
              <a:t>, SAP GRC, ACL GRC, </a:t>
            </a:r>
            <a:r>
              <a:rPr lang="hu-HU" dirty="0" err="1"/>
              <a:t>Avedos</a:t>
            </a:r>
            <a:r>
              <a:rPr lang="hu-HU" dirty="0"/>
              <a:t> Risk2Value</a:t>
            </a:r>
          </a:p>
          <a:p>
            <a:r>
              <a:rPr lang="hu-HU" dirty="0" err="1"/>
              <a:t>Establishing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of RMO (</a:t>
            </a:r>
            <a:r>
              <a:rPr lang="hu-HU" dirty="0" err="1"/>
              <a:t>risk</a:t>
            </a:r>
            <a:r>
              <a:rPr lang="hu-HU" dirty="0"/>
              <a:t> management </a:t>
            </a:r>
            <a:r>
              <a:rPr lang="hu-HU" dirty="0" err="1"/>
              <a:t>officer</a:t>
            </a:r>
            <a:r>
              <a:rPr lang="hu-HU" dirty="0"/>
              <a:t>)</a:t>
            </a:r>
          </a:p>
          <a:p>
            <a:r>
              <a:rPr lang="hu-HU" dirty="0"/>
              <a:t>List of Data </a:t>
            </a:r>
            <a:r>
              <a:rPr lang="hu-HU" dirty="0" err="1"/>
              <a:t>Assets</a:t>
            </a:r>
            <a:r>
              <a:rPr lang="hu-HU" dirty="0"/>
              <a:t> (map of </a:t>
            </a:r>
            <a:r>
              <a:rPr lang="hu-HU" dirty="0" err="1"/>
              <a:t>corporate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)</a:t>
            </a:r>
          </a:p>
          <a:p>
            <a:r>
              <a:rPr lang="hu-HU" dirty="0" err="1"/>
              <a:t>Compliance</a:t>
            </a:r>
            <a:r>
              <a:rPr lang="hu-HU" dirty="0"/>
              <a:t> </a:t>
            </a:r>
            <a:r>
              <a:rPr lang="hu-HU" dirty="0" err="1"/>
              <a:t>concerns</a:t>
            </a:r>
            <a:r>
              <a:rPr lang="hu-HU" dirty="0"/>
              <a:t> </a:t>
            </a:r>
            <a:r>
              <a:rPr lang="hu-HU" dirty="0" err="1"/>
              <a:t>addressed</a:t>
            </a:r>
            <a:r>
              <a:rPr lang="hu-HU" dirty="0"/>
              <a:t> (GDPR, NIS </a:t>
            </a:r>
            <a:r>
              <a:rPr lang="hu-HU" dirty="0" err="1"/>
              <a:t>directive</a:t>
            </a:r>
            <a:r>
              <a:rPr lang="hu-HU" dirty="0"/>
              <a:t>, CIP </a:t>
            </a:r>
            <a:r>
              <a:rPr lang="hu-HU" dirty="0" err="1"/>
              <a:t>legal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, local </a:t>
            </a:r>
            <a:r>
              <a:rPr lang="hu-HU" dirty="0" err="1"/>
              <a:t>cybersecurity</a:t>
            </a:r>
            <a:r>
              <a:rPr lang="hu-HU" dirty="0"/>
              <a:t> and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security</a:t>
            </a:r>
            <a:r>
              <a:rPr lang="hu-HU" dirty="0"/>
              <a:t> </a:t>
            </a:r>
            <a:r>
              <a:rPr lang="hu-HU" dirty="0" err="1"/>
              <a:t>legislation</a:t>
            </a:r>
            <a:r>
              <a:rPr lang="hu-HU" dirty="0"/>
              <a:t>)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BCC298-D1F9-495E-B0F4-68E09C7D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1881187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B7521E-C0AF-464A-AB0B-6F6CB789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42343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GB" dirty="0"/>
              <a:t>Data governance in </a:t>
            </a:r>
            <a:br>
              <a:rPr lang="hu-HU" dirty="0"/>
            </a:br>
            <a:r>
              <a:rPr lang="en-GB" dirty="0"/>
              <a:t>energy sector </a:t>
            </a:r>
            <a:br>
              <a:rPr lang="hu-HU" dirty="0"/>
            </a:br>
            <a:r>
              <a:rPr lang="en-GB" dirty="0"/>
              <a:t>critical infrastructure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1AA88D-0F9C-4CBE-B77F-DDC802E67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04256"/>
            <a:ext cx="9905999" cy="3541714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Map of </a:t>
            </a:r>
            <a:r>
              <a:rPr lang="hu-HU" dirty="0" err="1"/>
              <a:t>data</a:t>
            </a:r>
            <a:r>
              <a:rPr lang="hu-HU" dirty="0"/>
              <a:t> (SCADA </a:t>
            </a:r>
            <a:r>
              <a:rPr lang="hu-HU" dirty="0" err="1"/>
              <a:t>data</a:t>
            </a:r>
            <a:r>
              <a:rPr lang="hu-HU" dirty="0"/>
              <a:t>, PLC, OPDM/ATOM, </a:t>
            </a:r>
            <a:r>
              <a:rPr lang="hu-HU" dirty="0" err="1"/>
              <a:t>balancing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, </a:t>
            </a:r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grid</a:t>
            </a:r>
            <a:r>
              <a:rPr lang="hu-HU" dirty="0"/>
              <a:t> </a:t>
            </a:r>
            <a:r>
              <a:rPr lang="hu-HU" dirty="0" err="1"/>
              <a:t>components</a:t>
            </a:r>
            <a:r>
              <a:rPr lang="hu-HU" dirty="0"/>
              <a:t>, logs, update </a:t>
            </a:r>
            <a:r>
              <a:rPr lang="hu-HU" dirty="0" err="1"/>
              <a:t>data</a:t>
            </a:r>
            <a:r>
              <a:rPr lang="hu-HU" dirty="0"/>
              <a:t>, </a:t>
            </a:r>
            <a:r>
              <a:rPr lang="hu-HU" dirty="0" err="1"/>
              <a:t>change</a:t>
            </a:r>
            <a:r>
              <a:rPr lang="hu-HU" dirty="0"/>
              <a:t>, </a:t>
            </a:r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metering</a:t>
            </a:r>
            <a:r>
              <a:rPr lang="hu-HU" dirty="0"/>
              <a:t> and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billing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etc.)</a:t>
            </a:r>
          </a:p>
          <a:p>
            <a:r>
              <a:rPr lang="hu-HU" dirty="0" err="1"/>
              <a:t>Classification</a:t>
            </a:r>
            <a:r>
              <a:rPr lang="hu-HU" dirty="0"/>
              <a:t> of </a:t>
            </a:r>
            <a:r>
              <a:rPr lang="hu-HU" dirty="0" err="1"/>
              <a:t>data</a:t>
            </a:r>
            <a:r>
              <a:rPr lang="hu-HU" dirty="0"/>
              <a:t> /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responsible</a:t>
            </a:r>
            <a:endParaRPr lang="hu-HU" dirty="0"/>
          </a:p>
          <a:p>
            <a:r>
              <a:rPr lang="hu-HU" dirty="0"/>
              <a:t>GDPR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 – DPO (</a:t>
            </a:r>
            <a:r>
              <a:rPr lang="hu-HU" dirty="0" err="1"/>
              <a:t>own</a:t>
            </a:r>
            <a:r>
              <a:rPr lang="hu-HU" dirty="0"/>
              <a:t> map)</a:t>
            </a:r>
          </a:p>
          <a:p>
            <a:r>
              <a:rPr lang="hu-HU" dirty="0"/>
              <a:t>Data/</a:t>
            </a:r>
            <a:r>
              <a:rPr lang="hu-HU" dirty="0" err="1"/>
              <a:t>systems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(</a:t>
            </a:r>
            <a:r>
              <a:rPr lang="hu-HU" dirty="0" err="1"/>
              <a:t>for</a:t>
            </a:r>
            <a:r>
              <a:rPr lang="hu-HU" dirty="0"/>
              <a:t> CIO, CISO)</a:t>
            </a:r>
          </a:p>
          <a:p>
            <a:r>
              <a:rPr lang="hu-HU" dirty="0"/>
              <a:t>RMO </a:t>
            </a:r>
            <a:r>
              <a:rPr lang="hu-HU" dirty="0" err="1"/>
              <a:t>role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and prepare </a:t>
            </a:r>
            <a:r>
              <a:rPr lang="hu-HU" dirty="0" err="1"/>
              <a:t>reports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C-</a:t>
            </a:r>
            <a:r>
              <a:rPr lang="hu-HU" dirty="0" err="1"/>
              <a:t>exec</a:t>
            </a:r>
            <a:endParaRPr lang="hu-HU" dirty="0"/>
          </a:p>
          <a:p>
            <a:r>
              <a:rPr lang="hu-HU" dirty="0" err="1"/>
              <a:t>Operational</a:t>
            </a:r>
            <a:r>
              <a:rPr lang="hu-HU" dirty="0"/>
              <a:t> </a:t>
            </a:r>
            <a:r>
              <a:rPr lang="hu-HU" dirty="0" err="1"/>
              <a:t>risk</a:t>
            </a:r>
            <a:r>
              <a:rPr lang="hu-HU" dirty="0"/>
              <a:t> status/</a:t>
            </a:r>
            <a:r>
              <a:rPr lang="hu-HU" dirty="0" err="1"/>
              <a:t>dashboard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pdf  </a:t>
            </a:r>
            <a:r>
              <a:rPr lang="hu-HU" dirty="0" err="1"/>
              <a:t>on</a:t>
            </a:r>
            <a:r>
              <a:rPr lang="hu-HU" dirty="0"/>
              <a:t> COO/CEO </a:t>
            </a:r>
            <a:r>
              <a:rPr lang="hu-HU" dirty="0" err="1"/>
              <a:t>desk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morning</a:t>
            </a:r>
            <a:r>
              <a:rPr lang="hu-HU" dirty="0"/>
              <a:t> (CIO, CISO)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49E539A-3AA1-4FE5-9409-EBE6501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326230"/>
            <a:ext cx="2457450" cy="15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32E3EC-A713-4D3C-A726-541DDBAF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Incident</a:t>
            </a:r>
            <a:r>
              <a:rPr lang="hu-HU" dirty="0"/>
              <a:t> </a:t>
            </a:r>
            <a:r>
              <a:rPr lang="hu-HU" dirty="0" err="1"/>
              <a:t>handling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governance</a:t>
            </a:r>
            <a:br>
              <a:rPr lang="hu-HU" dirty="0"/>
            </a:b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1D6588-7464-49BD-873B-772F6662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SIEM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intregration</a:t>
            </a:r>
            <a:r>
              <a:rPr lang="hu-HU" dirty="0"/>
              <a:t> (CISO)</a:t>
            </a:r>
          </a:p>
          <a:p>
            <a:r>
              <a:rPr lang="hu-HU" dirty="0"/>
              <a:t>Standard IT log </a:t>
            </a:r>
            <a:r>
              <a:rPr lang="hu-HU" dirty="0" err="1"/>
              <a:t>integration</a:t>
            </a:r>
            <a:r>
              <a:rPr lang="hu-HU" dirty="0"/>
              <a:t> (CIO) – NAGIOS etc.</a:t>
            </a:r>
          </a:p>
          <a:p>
            <a:r>
              <a:rPr lang="hu-HU" dirty="0"/>
              <a:t>SOC </a:t>
            </a:r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 (</a:t>
            </a:r>
            <a:r>
              <a:rPr lang="hu-HU" dirty="0" err="1"/>
              <a:t>analyzis</a:t>
            </a:r>
            <a:r>
              <a:rPr lang="hu-HU" dirty="0"/>
              <a:t> </a:t>
            </a:r>
            <a:r>
              <a:rPr lang="hu-HU" dirty="0" err="1"/>
              <a:t>dashboard</a:t>
            </a:r>
            <a:r>
              <a:rPr lang="hu-HU" dirty="0"/>
              <a:t> </a:t>
            </a:r>
            <a:r>
              <a:rPr lang="hu-HU" dirty="0" err="1"/>
              <a:t>summary</a:t>
            </a:r>
            <a:r>
              <a:rPr lang="hu-HU" dirty="0"/>
              <a:t>)</a:t>
            </a:r>
          </a:p>
          <a:p>
            <a:r>
              <a:rPr lang="hu-HU" dirty="0" err="1"/>
              <a:t>Incident</a:t>
            </a:r>
            <a:r>
              <a:rPr lang="hu-HU" dirty="0"/>
              <a:t> </a:t>
            </a:r>
            <a:r>
              <a:rPr lang="hu-HU" dirty="0" err="1"/>
              <a:t>handling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(27k) </a:t>
            </a:r>
            <a:r>
              <a:rPr lang="hu-HU" dirty="0" err="1"/>
              <a:t>integrated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COBIT </a:t>
            </a:r>
            <a:r>
              <a:rPr lang="hu-HU" dirty="0" err="1"/>
              <a:t>processes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FF8CC1-E381-4DF7-8B9E-573467CF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688944"/>
            <a:ext cx="3190875" cy="19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E8743-0555-47A6-9227-B75D65A8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solutionS</a:t>
            </a:r>
            <a:r>
              <a:rPr lang="hu-HU" dirty="0"/>
              <a:t> – A PROJECT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CE33B0-4E7A-470D-B62F-40A9F540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CIO/CISO </a:t>
            </a:r>
            <a:r>
              <a:rPr lang="hu-HU" dirty="0" err="1"/>
              <a:t>initiative</a:t>
            </a:r>
            <a:r>
              <a:rPr lang="hu-HU" dirty="0"/>
              <a:t> </a:t>
            </a:r>
          </a:p>
          <a:p>
            <a:r>
              <a:rPr lang="hu-HU" dirty="0"/>
              <a:t>RMO (</a:t>
            </a:r>
            <a:r>
              <a:rPr lang="hu-HU" dirty="0" err="1"/>
              <a:t>risk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) </a:t>
            </a:r>
            <a:r>
              <a:rPr lang="hu-HU" dirty="0" err="1"/>
              <a:t>initiative</a:t>
            </a:r>
            <a:endParaRPr lang="hu-HU" dirty="0"/>
          </a:p>
          <a:p>
            <a:r>
              <a:rPr lang="hu-HU" dirty="0"/>
              <a:t>COO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initiative</a:t>
            </a:r>
            <a:endParaRPr lang="hu-HU" dirty="0"/>
          </a:p>
          <a:p>
            <a:r>
              <a:rPr lang="hu-HU" dirty="0"/>
              <a:t>CEO/</a:t>
            </a:r>
            <a:r>
              <a:rPr lang="hu-HU" dirty="0" err="1"/>
              <a:t>board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initiative</a:t>
            </a:r>
            <a:endParaRPr lang="hu-HU" dirty="0"/>
          </a:p>
          <a:p>
            <a:endParaRPr lang="hu-HU" dirty="0"/>
          </a:p>
          <a:p>
            <a:r>
              <a:rPr lang="hu-HU" dirty="0"/>
              <a:t>2-4 </a:t>
            </a:r>
            <a:r>
              <a:rPr lang="hu-HU" dirty="0" err="1"/>
              <a:t>years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implement</a:t>
            </a:r>
            <a:r>
              <a:rPr lang="hu-HU" dirty="0"/>
              <a:t>, PDCA, QA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ABB2EC-310C-4E90-B623-C81DAE6F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7" y="250983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87830A-6B68-416C-9C30-1BEA248B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Wider</a:t>
            </a:r>
            <a:r>
              <a:rPr lang="hu-HU" dirty="0"/>
              <a:t> </a:t>
            </a:r>
            <a:r>
              <a:rPr lang="hu-HU" dirty="0" err="1"/>
              <a:t>perspective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E9C744-A27E-4B61-B8FC-67E4FCA1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IT/ITSEC </a:t>
            </a:r>
            <a:r>
              <a:rPr lang="hu-HU" dirty="0" err="1"/>
              <a:t>operational</a:t>
            </a:r>
            <a:r>
              <a:rPr lang="hu-HU" dirty="0"/>
              <a:t> </a:t>
            </a:r>
            <a:r>
              <a:rPr lang="hu-HU" dirty="0" err="1"/>
              <a:t>awareness</a:t>
            </a:r>
            <a:r>
              <a:rPr lang="hu-HU" dirty="0"/>
              <a:t> of C-</a:t>
            </a:r>
            <a:r>
              <a:rPr lang="hu-HU" dirty="0" err="1"/>
              <a:t>level</a:t>
            </a:r>
            <a:endParaRPr lang="hu-HU" dirty="0"/>
          </a:p>
          <a:p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PPP (</a:t>
            </a:r>
            <a:r>
              <a:rPr lang="hu-HU" dirty="0" err="1"/>
              <a:t>cyber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</a:t>
            </a:r>
            <a:r>
              <a:rPr lang="hu-HU" dirty="0" err="1"/>
              <a:t>exercises</a:t>
            </a:r>
            <a:r>
              <a:rPr lang="hu-HU" dirty="0"/>
              <a:t>, e-ISAC, country CSIRT)</a:t>
            </a:r>
          </a:p>
          <a:p>
            <a:r>
              <a:rPr lang="hu-HU" dirty="0" err="1"/>
              <a:t>Proper</a:t>
            </a:r>
            <a:r>
              <a:rPr lang="hu-HU" dirty="0"/>
              <a:t> </a:t>
            </a:r>
            <a:r>
              <a:rPr lang="hu-HU" dirty="0" err="1"/>
              <a:t>incident</a:t>
            </a:r>
            <a:r>
              <a:rPr lang="hu-HU" dirty="0"/>
              <a:t> </a:t>
            </a:r>
            <a:r>
              <a:rPr lang="hu-HU" dirty="0" err="1"/>
              <a:t>handling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company</a:t>
            </a:r>
            <a:endParaRPr lang="hu-HU" dirty="0"/>
          </a:p>
          <a:p>
            <a:r>
              <a:rPr lang="hu-HU" dirty="0"/>
              <a:t>QA </a:t>
            </a:r>
            <a:r>
              <a:rPr lang="hu-HU" dirty="0" err="1"/>
              <a:t>Branding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strong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protector</a:t>
            </a:r>
            <a:r>
              <a:rPr lang="hu-HU" dirty="0"/>
              <a:t> </a:t>
            </a:r>
            <a:r>
              <a:rPr lang="hu-HU" dirty="0" err="1"/>
              <a:t>company</a:t>
            </a:r>
            <a:r>
              <a:rPr lang="hu-HU" dirty="0"/>
              <a:t> – GDPR, NIS</a:t>
            </a:r>
          </a:p>
          <a:p>
            <a:endParaRPr lang="hu-HU" dirty="0"/>
          </a:p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EDF74A-4D58-49B4-9D5E-E2720747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43" y="4674983"/>
            <a:ext cx="4176713" cy="20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0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87</TotalTime>
  <Words>665</Words>
  <Application>Microsoft Office PowerPoint</Application>
  <PresentationFormat>Szélesvásznú</PresentationFormat>
  <Paragraphs>61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Áramkör</vt:lpstr>
      <vt:lpstr>Data Governance in Energy Sector Critical Infrastructure Environment</vt:lpstr>
      <vt:lpstr>AGENDA</vt:lpstr>
      <vt:lpstr>Data governance in general* </vt:lpstr>
      <vt:lpstr>Data governance framework and how to reach it </vt:lpstr>
      <vt:lpstr>Data governance framework and how to reach it</vt:lpstr>
      <vt:lpstr>Data governance in  energy sector  critical infrastructure </vt:lpstr>
      <vt:lpstr>Incident handling with data governance </vt:lpstr>
      <vt:lpstr>Possible solutionS – A PROJECT</vt:lpstr>
      <vt:lpstr>Wider perspective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in Energy Sector Critical Infrastructure Environment</dc:title>
  <dc:creator>USER</dc:creator>
  <cp:lastModifiedBy>Suby</cp:lastModifiedBy>
  <cp:revision>11</cp:revision>
  <dcterms:created xsi:type="dcterms:W3CDTF">2019-11-21T09:22:25Z</dcterms:created>
  <dcterms:modified xsi:type="dcterms:W3CDTF">2019-11-26T14:44:04Z</dcterms:modified>
</cp:coreProperties>
</file>